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7" r:id="rId1"/>
  </p:sldMasterIdLst>
  <p:notesMasterIdLst>
    <p:notesMasterId r:id="rId153"/>
  </p:notesMasterIdLst>
  <p:handoutMasterIdLst>
    <p:handoutMasterId r:id="rId154"/>
  </p:handoutMasterIdLst>
  <p:sldIdLst>
    <p:sldId id="378" r:id="rId2"/>
    <p:sldId id="382" r:id="rId3"/>
    <p:sldId id="380" r:id="rId4"/>
    <p:sldId id="456" r:id="rId5"/>
    <p:sldId id="390" r:id="rId6"/>
    <p:sldId id="391" r:id="rId7"/>
    <p:sldId id="458" r:id="rId8"/>
    <p:sldId id="459" r:id="rId9"/>
    <p:sldId id="460" r:id="rId10"/>
    <p:sldId id="392" r:id="rId11"/>
    <p:sldId id="461" r:id="rId12"/>
    <p:sldId id="508" r:id="rId13"/>
    <p:sldId id="464" r:id="rId14"/>
    <p:sldId id="589" r:id="rId15"/>
    <p:sldId id="591" r:id="rId16"/>
    <p:sldId id="600" r:id="rId17"/>
    <p:sldId id="592" r:id="rId18"/>
    <p:sldId id="593" r:id="rId19"/>
    <p:sldId id="594" r:id="rId20"/>
    <p:sldId id="590" r:id="rId21"/>
    <p:sldId id="509" r:id="rId22"/>
    <p:sldId id="514" r:id="rId23"/>
    <p:sldId id="513" r:id="rId24"/>
    <p:sldId id="512" r:id="rId25"/>
    <p:sldId id="511" r:id="rId26"/>
    <p:sldId id="517" r:id="rId27"/>
    <p:sldId id="516" r:id="rId28"/>
    <p:sldId id="515" r:id="rId29"/>
    <p:sldId id="510" r:id="rId30"/>
    <p:sldId id="518" r:id="rId31"/>
    <p:sldId id="519" r:id="rId32"/>
    <p:sldId id="520" r:id="rId33"/>
    <p:sldId id="521" r:id="rId34"/>
    <p:sldId id="415" r:id="rId35"/>
    <p:sldId id="466" r:id="rId36"/>
    <p:sldId id="467" r:id="rId37"/>
    <p:sldId id="468" r:id="rId38"/>
    <p:sldId id="469" r:id="rId39"/>
    <p:sldId id="470" r:id="rId40"/>
    <p:sldId id="522" r:id="rId41"/>
    <p:sldId id="596" r:id="rId42"/>
    <p:sldId id="595" r:id="rId43"/>
    <p:sldId id="546" r:id="rId44"/>
    <p:sldId id="581" r:id="rId45"/>
    <p:sldId id="582" r:id="rId46"/>
    <p:sldId id="583" r:id="rId47"/>
    <p:sldId id="580" r:id="rId48"/>
    <p:sldId id="547" r:id="rId49"/>
    <p:sldId id="523" r:id="rId50"/>
    <p:sldId id="471" r:id="rId51"/>
    <p:sldId id="472" r:id="rId52"/>
    <p:sldId id="473" r:id="rId53"/>
    <p:sldId id="474" r:id="rId54"/>
    <p:sldId id="475" r:id="rId55"/>
    <p:sldId id="416" r:id="rId56"/>
    <p:sldId id="476" r:id="rId57"/>
    <p:sldId id="477" r:id="rId58"/>
    <p:sldId id="478" r:id="rId59"/>
    <p:sldId id="420" r:id="rId60"/>
    <p:sldId id="426" r:id="rId61"/>
    <p:sldId id="479" r:id="rId62"/>
    <p:sldId id="429" r:id="rId63"/>
    <p:sldId id="431" r:id="rId64"/>
    <p:sldId id="481" r:id="rId65"/>
    <p:sldId id="480" r:id="rId66"/>
    <p:sldId id="482" r:id="rId67"/>
    <p:sldId id="433" r:id="rId68"/>
    <p:sldId id="483" r:id="rId69"/>
    <p:sldId id="524" r:id="rId70"/>
    <p:sldId id="525" r:id="rId71"/>
    <p:sldId id="526" r:id="rId72"/>
    <p:sldId id="527" r:id="rId73"/>
    <p:sldId id="528" r:id="rId74"/>
    <p:sldId id="548" r:id="rId75"/>
    <p:sldId id="529" r:id="rId76"/>
    <p:sldId id="530" r:id="rId77"/>
    <p:sldId id="584" r:id="rId78"/>
    <p:sldId id="531" r:id="rId79"/>
    <p:sldId id="571" r:id="rId80"/>
    <p:sldId id="572" r:id="rId81"/>
    <p:sldId id="573" r:id="rId82"/>
    <p:sldId id="485" r:id="rId83"/>
    <p:sldId id="597" r:id="rId84"/>
    <p:sldId id="598" r:id="rId85"/>
    <p:sldId id="533" r:id="rId86"/>
    <p:sldId id="532" r:id="rId87"/>
    <p:sldId id="534" r:id="rId88"/>
    <p:sldId id="435" r:id="rId89"/>
    <p:sldId id="484" r:id="rId90"/>
    <p:sldId id="486" r:id="rId91"/>
    <p:sldId id="487" r:id="rId92"/>
    <p:sldId id="488" r:id="rId93"/>
    <p:sldId id="489" r:id="rId94"/>
    <p:sldId id="490" r:id="rId95"/>
    <p:sldId id="549" r:id="rId96"/>
    <p:sldId id="550" r:id="rId97"/>
    <p:sldId id="551" r:id="rId98"/>
    <p:sldId id="552" r:id="rId99"/>
    <p:sldId id="553" r:id="rId100"/>
    <p:sldId id="554" r:id="rId101"/>
    <p:sldId id="555" r:id="rId102"/>
    <p:sldId id="491" r:id="rId103"/>
    <p:sldId id="586" r:id="rId104"/>
    <p:sldId id="587" r:id="rId105"/>
    <p:sldId id="436" r:id="rId106"/>
    <p:sldId id="585" r:id="rId107"/>
    <p:sldId id="536" r:id="rId108"/>
    <p:sldId id="558" r:id="rId109"/>
    <p:sldId id="539" r:id="rId110"/>
    <p:sldId id="540" r:id="rId111"/>
    <p:sldId id="556" r:id="rId112"/>
    <p:sldId id="557" r:id="rId113"/>
    <p:sldId id="543" r:id="rId114"/>
    <p:sldId id="494" r:id="rId115"/>
    <p:sldId id="495" r:id="rId116"/>
    <p:sldId id="496" r:id="rId117"/>
    <p:sldId id="497" r:id="rId118"/>
    <p:sldId id="498" r:id="rId119"/>
    <p:sldId id="574" r:id="rId120"/>
    <p:sldId id="441" r:id="rId121"/>
    <p:sldId id="499" r:id="rId122"/>
    <p:sldId id="544" r:id="rId123"/>
    <p:sldId id="500" r:id="rId124"/>
    <p:sldId id="501" r:id="rId125"/>
    <p:sldId id="588" r:id="rId126"/>
    <p:sldId id="503" r:id="rId127"/>
    <p:sldId id="545" r:id="rId128"/>
    <p:sldId id="504" r:id="rId129"/>
    <p:sldId id="505" r:id="rId130"/>
    <p:sldId id="506" r:id="rId131"/>
    <p:sldId id="507" r:id="rId132"/>
    <p:sldId id="575" r:id="rId133"/>
    <p:sldId id="576" r:id="rId134"/>
    <p:sldId id="577" r:id="rId135"/>
    <p:sldId id="599" r:id="rId136"/>
    <p:sldId id="578" r:id="rId137"/>
    <p:sldId id="579" r:id="rId138"/>
    <p:sldId id="445" r:id="rId139"/>
    <p:sldId id="559" r:id="rId140"/>
    <p:sldId id="560" r:id="rId141"/>
    <p:sldId id="561" r:id="rId142"/>
    <p:sldId id="562" r:id="rId143"/>
    <p:sldId id="563" r:id="rId144"/>
    <p:sldId id="564" r:id="rId145"/>
    <p:sldId id="565" r:id="rId146"/>
    <p:sldId id="566" r:id="rId147"/>
    <p:sldId id="567" r:id="rId148"/>
    <p:sldId id="568" r:id="rId149"/>
    <p:sldId id="569" r:id="rId150"/>
    <p:sldId id="570" r:id="rId151"/>
    <p:sldId id="361" r:id="rId152"/>
  </p:sldIdLst>
  <p:sldSz cx="9144000" cy="6858000" type="screen4x3"/>
  <p:notesSz cx="7010400" cy="92964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1pPr>
    <a:lvl2pPr marL="4572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2pPr>
    <a:lvl3pPr marL="9144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3pPr>
    <a:lvl4pPr marL="13716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4pPr>
    <a:lvl5pPr marL="18288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5pPr>
    <a:lvl6pPr marL="2286000" algn="l" defTabSz="914400" rtl="0" eaLnBrk="1" latinLnBrk="0" hangingPunct="1">
      <a:defRPr sz="2400" kern="1200">
        <a:solidFill>
          <a:schemeClr val="tx1"/>
        </a:solidFill>
        <a:latin typeface="Times New Roman" pitchFamily="18" charset="0"/>
        <a:ea typeface="+mn-ea"/>
        <a:cs typeface="Times New Roman" pitchFamily="18" charset="0"/>
      </a:defRPr>
    </a:lvl6pPr>
    <a:lvl7pPr marL="2743200" algn="l" defTabSz="914400" rtl="0" eaLnBrk="1" latinLnBrk="0" hangingPunct="1">
      <a:defRPr sz="2400" kern="1200">
        <a:solidFill>
          <a:schemeClr val="tx1"/>
        </a:solidFill>
        <a:latin typeface="Times New Roman" pitchFamily="18" charset="0"/>
        <a:ea typeface="+mn-ea"/>
        <a:cs typeface="Times New Roman" pitchFamily="18" charset="0"/>
      </a:defRPr>
    </a:lvl7pPr>
    <a:lvl8pPr marL="3200400" algn="l" defTabSz="914400" rtl="0" eaLnBrk="1" latinLnBrk="0" hangingPunct="1">
      <a:defRPr sz="2400" kern="1200">
        <a:solidFill>
          <a:schemeClr val="tx1"/>
        </a:solidFill>
        <a:latin typeface="Times New Roman" pitchFamily="18" charset="0"/>
        <a:ea typeface="+mn-ea"/>
        <a:cs typeface="Times New Roman" pitchFamily="18" charset="0"/>
      </a:defRPr>
    </a:lvl8pPr>
    <a:lvl9pPr marL="3657600" algn="l" defTabSz="914400" rtl="0" eaLnBrk="1" latinLnBrk="0" hangingPunct="1">
      <a:defRPr sz="2400" kern="1200">
        <a:solidFill>
          <a:schemeClr val="tx1"/>
        </a:solidFill>
        <a:latin typeface="Times New Roman" pitchFamily="18" charset="0"/>
        <a:ea typeface="+mn-ea"/>
        <a:cs typeface="Times New Roman" pitchFamily="18"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0099CC"/>
    <a:srgbClr val="CC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370" autoAdjust="0"/>
    <p:restoredTop sz="90929"/>
  </p:normalViewPr>
  <p:slideViewPr>
    <p:cSldViewPr>
      <p:cViewPr varScale="1">
        <p:scale>
          <a:sx n="64" d="100"/>
          <a:sy n="64" d="100"/>
        </p:scale>
        <p:origin x="-582"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handoutMaster" Target="handoutMasters/handoutMaster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presProps" Target="presProps.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slide" Target="slides/slide144.xml"/><Relationship Id="rId153"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0834" name="Rectangle 2"/>
          <p:cNvSpPr>
            <a:spLocks noGrp="1" noChangeArrowheads="1"/>
          </p:cNvSpPr>
          <p:nvPr>
            <p:ph type="hdr" sz="quarter"/>
          </p:nvPr>
        </p:nvSpPr>
        <p:spPr bwMode="auto">
          <a:xfrm>
            <a:off x="0" y="0"/>
            <a:ext cx="3037840" cy="464820"/>
          </a:xfrm>
          <a:prstGeom prst="rect">
            <a:avLst/>
          </a:prstGeom>
          <a:noFill/>
          <a:ln w="9525">
            <a:noFill/>
            <a:miter lim="800000"/>
            <a:headEnd/>
            <a:tailEnd/>
          </a:ln>
          <a:effectLst/>
        </p:spPr>
        <p:txBody>
          <a:bodyPr vert="horz" wrap="square" lIns="93173" tIns="46587" rIns="93173" bIns="46587" numCol="1" anchor="t" anchorCtr="0" compatLnSpc="1">
            <a:prstTxWarp prst="textNoShape">
              <a:avLst/>
            </a:prstTxWarp>
          </a:bodyPr>
          <a:lstStyle>
            <a:lvl1pPr>
              <a:defRPr sz="1300"/>
            </a:lvl1pPr>
          </a:lstStyle>
          <a:p>
            <a:pPr>
              <a:defRPr/>
            </a:pPr>
            <a:endParaRPr lang="en-US" dirty="0"/>
          </a:p>
        </p:txBody>
      </p:sp>
      <p:sp>
        <p:nvSpPr>
          <p:cNvPr id="120835" name="Rectangle 3"/>
          <p:cNvSpPr>
            <a:spLocks noGrp="1" noChangeArrowheads="1"/>
          </p:cNvSpPr>
          <p:nvPr>
            <p:ph type="dt" sz="quarter" idx="1"/>
          </p:nvPr>
        </p:nvSpPr>
        <p:spPr bwMode="auto">
          <a:xfrm>
            <a:off x="3972561" y="0"/>
            <a:ext cx="3037840" cy="464820"/>
          </a:xfrm>
          <a:prstGeom prst="rect">
            <a:avLst/>
          </a:prstGeom>
          <a:noFill/>
          <a:ln w="9525">
            <a:noFill/>
            <a:miter lim="800000"/>
            <a:headEnd/>
            <a:tailEnd/>
          </a:ln>
          <a:effectLst/>
        </p:spPr>
        <p:txBody>
          <a:bodyPr vert="horz" wrap="square" lIns="93173" tIns="46587" rIns="93173" bIns="46587" numCol="1" anchor="t" anchorCtr="0" compatLnSpc="1">
            <a:prstTxWarp prst="textNoShape">
              <a:avLst/>
            </a:prstTxWarp>
          </a:bodyPr>
          <a:lstStyle>
            <a:lvl1pPr algn="r">
              <a:defRPr sz="1300"/>
            </a:lvl1pPr>
          </a:lstStyle>
          <a:p>
            <a:pPr>
              <a:defRPr/>
            </a:pPr>
            <a:endParaRPr lang="en-US" dirty="0"/>
          </a:p>
        </p:txBody>
      </p:sp>
      <p:sp>
        <p:nvSpPr>
          <p:cNvPr id="120836" name="Rectangle 4"/>
          <p:cNvSpPr>
            <a:spLocks noGrp="1" noChangeArrowheads="1"/>
          </p:cNvSpPr>
          <p:nvPr>
            <p:ph type="ftr" sz="quarter" idx="2"/>
          </p:nvPr>
        </p:nvSpPr>
        <p:spPr bwMode="auto">
          <a:xfrm>
            <a:off x="0" y="8831580"/>
            <a:ext cx="3037840" cy="464820"/>
          </a:xfrm>
          <a:prstGeom prst="rect">
            <a:avLst/>
          </a:prstGeom>
          <a:noFill/>
          <a:ln w="9525">
            <a:noFill/>
            <a:miter lim="800000"/>
            <a:headEnd/>
            <a:tailEnd/>
          </a:ln>
          <a:effectLst/>
        </p:spPr>
        <p:txBody>
          <a:bodyPr vert="horz" wrap="square" lIns="93173" tIns="46587" rIns="93173" bIns="46587" numCol="1" anchor="b" anchorCtr="0" compatLnSpc="1">
            <a:prstTxWarp prst="textNoShape">
              <a:avLst/>
            </a:prstTxWarp>
          </a:bodyPr>
          <a:lstStyle>
            <a:lvl1pPr>
              <a:defRPr sz="1300"/>
            </a:lvl1pPr>
          </a:lstStyle>
          <a:p>
            <a:pPr>
              <a:defRPr/>
            </a:pPr>
            <a:endParaRPr lang="en-US" dirty="0"/>
          </a:p>
        </p:txBody>
      </p:sp>
      <p:sp>
        <p:nvSpPr>
          <p:cNvPr id="120837" name="Rectangle 5"/>
          <p:cNvSpPr>
            <a:spLocks noGrp="1" noChangeArrowheads="1"/>
          </p:cNvSpPr>
          <p:nvPr>
            <p:ph type="sldNum" sz="quarter" idx="3"/>
          </p:nvPr>
        </p:nvSpPr>
        <p:spPr bwMode="auto">
          <a:xfrm>
            <a:off x="3972561" y="8831580"/>
            <a:ext cx="3037840" cy="464820"/>
          </a:xfrm>
          <a:prstGeom prst="rect">
            <a:avLst/>
          </a:prstGeom>
          <a:noFill/>
          <a:ln w="9525">
            <a:noFill/>
            <a:miter lim="800000"/>
            <a:headEnd/>
            <a:tailEnd/>
          </a:ln>
          <a:effectLst/>
        </p:spPr>
        <p:txBody>
          <a:bodyPr vert="horz" wrap="square" lIns="93173" tIns="46587" rIns="93173" bIns="46587" numCol="1" anchor="b" anchorCtr="0" compatLnSpc="1">
            <a:prstTxWarp prst="textNoShape">
              <a:avLst/>
            </a:prstTxWarp>
          </a:bodyPr>
          <a:lstStyle>
            <a:lvl1pPr algn="r">
              <a:defRPr sz="1300"/>
            </a:lvl1pPr>
          </a:lstStyle>
          <a:p>
            <a:pPr>
              <a:defRPr/>
            </a:pPr>
            <a:fld id="{E51FA7F7-8C27-49A6-9A45-46D6202CB2DD}" type="slidenum">
              <a:rPr lang="en-US"/>
              <a:pPr>
                <a:defRPr/>
              </a:pPr>
              <a:t>‹#›</a:t>
            </a:fld>
            <a:endParaRPr lang="en-US" dirty="0"/>
          </a:p>
        </p:txBody>
      </p:sp>
    </p:spTree>
    <p:extLst>
      <p:ext uri="{BB962C8B-B14F-4D97-AF65-F5344CB8AC3E}">
        <p14:creationId xmlns:p14="http://schemas.microsoft.com/office/powerpoint/2010/main" val="37863150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3" tIns="46587" rIns="93173" bIns="46587" rtlCol="0"/>
          <a:lstStyle>
            <a:lvl1pPr algn="l">
              <a:defRPr sz="1300"/>
            </a:lvl1pPr>
          </a:lstStyle>
          <a:p>
            <a:pPr>
              <a:defRPr/>
            </a:pPr>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3" tIns="46587" rIns="93173" bIns="46587" rtlCol="0"/>
          <a:lstStyle>
            <a:lvl1pPr algn="r">
              <a:defRPr sz="1300"/>
            </a:lvl1pPr>
          </a:lstStyle>
          <a:p>
            <a:pPr>
              <a:defRPr/>
            </a:pPr>
            <a:fld id="{A9C3F8DA-580B-4F2A-8C8B-FB504FC9288E}" type="datetimeFigureOut">
              <a:rPr lang="en-US"/>
              <a:pPr>
                <a:defRPr/>
              </a:pPr>
              <a:t>5/23/2014</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3" tIns="46587" rIns="93173" bIns="46587" rtlCol="0" anchor="ctr"/>
          <a:lstStyle/>
          <a:p>
            <a:pPr lvl="0"/>
            <a:endParaRPr lang="en-US" noProof="0" dirty="0" smtClean="0"/>
          </a:p>
        </p:txBody>
      </p:sp>
      <p:sp>
        <p:nvSpPr>
          <p:cNvPr id="5" name="Notes Placeholder 4"/>
          <p:cNvSpPr>
            <a:spLocks noGrp="1"/>
          </p:cNvSpPr>
          <p:nvPr>
            <p:ph type="body" sz="quarter" idx="3"/>
          </p:nvPr>
        </p:nvSpPr>
        <p:spPr>
          <a:xfrm>
            <a:off x="701041" y="4415791"/>
            <a:ext cx="5608320" cy="4183380"/>
          </a:xfrm>
          <a:prstGeom prst="rect">
            <a:avLst/>
          </a:prstGeom>
        </p:spPr>
        <p:txBody>
          <a:bodyPr vert="horz" lIns="93173" tIns="46587" rIns="93173" bIns="46587"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966"/>
            <a:ext cx="3037840" cy="464820"/>
          </a:xfrm>
          <a:prstGeom prst="rect">
            <a:avLst/>
          </a:prstGeom>
        </p:spPr>
        <p:txBody>
          <a:bodyPr vert="horz" lIns="93173" tIns="46587" rIns="93173" bIns="46587" rtlCol="0" anchor="b"/>
          <a:lstStyle>
            <a:lvl1pPr algn="l">
              <a:defRPr sz="1300"/>
            </a:lvl1pPr>
          </a:lstStyle>
          <a:p>
            <a:pPr>
              <a:defRPr/>
            </a:pPr>
            <a:endParaRPr lang="en-US" dirty="0"/>
          </a:p>
        </p:txBody>
      </p:sp>
      <p:sp>
        <p:nvSpPr>
          <p:cNvPr id="7" name="Slide Number Placeholder 6"/>
          <p:cNvSpPr>
            <a:spLocks noGrp="1"/>
          </p:cNvSpPr>
          <p:nvPr>
            <p:ph type="sldNum" sz="quarter" idx="5"/>
          </p:nvPr>
        </p:nvSpPr>
        <p:spPr>
          <a:xfrm>
            <a:off x="3970938" y="8829966"/>
            <a:ext cx="3037840" cy="464820"/>
          </a:xfrm>
          <a:prstGeom prst="rect">
            <a:avLst/>
          </a:prstGeom>
        </p:spPr>
        <p:txBody>
          <a:bodyPr vert="horz" lIns="93173" tIns="46587" rIns="93173" bIns="46587" rtlCol="0" anchor="b"/>
          <a:lstStyle>
            <a:lvl1pPr algn="r">
              <a:defRPr sz="1300"/>
            </a:lvl1pPr>
          </a:lstStyle>
          <a:p>
            <a:pPr>
              <a:defRPr/>
            </a:pPr>
            <a:fld id="{FEF1E635-4509-4985-B2E7-0A8C9FDAA23B}" type="slidenum">
              <a:rPr lang="en-US"/>
              <a:pPr>
                <a:defRPr/>
              </a:pPr>
              <a:t>‹#›</a:t>
            </a:fld>
            <a:endParaRPr lang="en-US" dirty="0"/>
          </a:p>
        </p:txBody>
      </p:sp>
    </p:spTree>
    <p:extLst>
      <p:ext uri="{BB962C8B-B14F-4D97-AF65-F5344CB8AC3E}">
        <p14:creationId xmlns:p14="http://schemas.microsoft.com/office/powerpoint/2010/main" val="246108064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xfrm>
            <a:off x="1181100" y="696913"/>
            <a:ext cx="4648200" cy="3486150"/>
          </a:xfrm>
          <a:noFill/>
          <a:ln>
            <a:solidFill>
              <a:srgbClr val="000000"/>
            </a:solidFill>
            <a:miter lim="800000"/>
            <a:headEnd/>
            <a:tailEnd/>
          </a:ln>
        </p:spPr>
      </p:sp>
      <p:sp>
        <p:nvSpPr>
          <p:cNvPr id="7168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08C44768-0CB7-48DB-B970-A0CF8077A407}" type="slidenum">
              <a:rPr lang="en-US" smtClean="0"/>
              <a:pPr>
                <a:defRPr/>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11</a:t>
            </a:fld>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13</a:t>
            </a:fld>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14</a:t>
            </a:fld>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15</a:t>
            </a:fld>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16</a:t>
            </a:fld>
            <a:endParaRPr 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17</a:t>
            </a:fld>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18</a:t>
            </a:fld>
            <a:endParaRPr 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19</a:t>
            </a:fld>
            <a:endParaRPr 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20</a:t>
            </a:fld>
            <a:endParaRPr 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34</a:t>
            </a:fld>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3</a:t>
            </a:fld>
            <a:endParaRPr lang="en-US"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35</a:t>
            </a:fld>
            <a:endParaRPr lang="en-US"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36</a:t>
            </a:fld>
            <a:endParaRPr lang="en-US"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37</a:t>
            </a:fld>
            <a:endParaRPr lang="en-US"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38</a:t>
            </a:fld>
            <a:endParaRPr lang="en-US"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39</a:t>
            </a:fld>
            <a:endParaRPr lang="en-US"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45</a:t>
            </a:fld>
            <a:endParaRPr lang="en-US" dirty="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46</a:t>
            </a:fld>
            <a:endParaRPr lang="en-US" dirty="0"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50</a:t>
            </a:fld>
            <a:endParaRPr lang="en-US" dirty="0"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51</a:t>
            </a:fld>
            <a:endParaRPr lang="en-US" dirty="0"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52</a:t>
            </a:fld>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4</a:t>
            </a:fld>
            <a:endParaRPr lang="en-US" dirty="0"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54</a:t>
            </a:fld>
            <a:endParaRPr lang="en-US" dirty="0"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55</a:t>
            </a:fld>
            <a:endParaRPr lang="en-US" dirty="0"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56</a:t>
            </a:fld>
            <a:endParaRPr lang="en-US" dirty="0"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57</a:t>
            </a:fld>
            <a:endParaRPr lang="en-US" dirty="0"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58</a:t>
            </a:fld>
            <a:endParaRPr lang="en-US" dirty="0"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60</a:t>
            </a:fld>
            <a:endParaRPr lang="en-US" dirty="0"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62</a:t>
            </a:fld>
            <a:endParaRPr lang="en-US" dirty="0"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63</a:t>
            </a:fld>
            <a:endParaRPr lang="en-US" dirty="0"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64</a:t>
            </a:fld>
            <a:endParaRPr lang="en-US" dirty="0"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65</a:t>
            </a:fld>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5</a:t>
            </a:fld>
            <a:endParaRPr lang="en-US" dirty="0"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66</a:t>
            </a:fld>
            <a:endParaRPr lang="en-US" dirty="0"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67</a:t>
            </a:fld>
            <a:endParaRPr lang="en-US" dirty="0"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68</a:t>
            </a:fld>
            <a:endParaRPr lang="en-US" dirty="0"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82</a:t>
            </a:fld>
            <a:endParaRPr lang="en-US" dirty="0"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83</a:t>
            </a:fld>
            <a:endParaRPr lang="en-US" dirty="0"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84</a:t>
            </a:fld>
            <a:endParaRPr lang="en-US" dirty="0"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85</a:t>
            </a:fld>
            <a:endParaRPr lang="en-US" dirty="0"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86</a:t>
            </a:fld>
            <a:endParaRPr lang="en-US" dirty="0"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87</a:t>
            </a:fld>
            <a:endParaRPr lang="en-US" dirty="0"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89</a:t>
            </a:fld>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6</a:t>
            </a:fld>
            <a:endParaRPr lang="en-US" dirty="0"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90</a:t>
            </a:fld>
            <a:endParaRPr lang="en-US" dirty="0"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91</a:t>
            </a:fld>
            <a:endParaRPr lang="en-US" dirty="0"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92</a:t>
            </a:fld>
            <a:endParaRPr lang="en-US" dirty="0"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93</a:t>
            </a:fld>
            <a:endParaRPr lang="en-US" dirty="0"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94</a:t>
            </a:fld>
            <a:endParaRPr lang="en-US" dirty="0"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102</a:t>
            </a:fld>
            <a:endParaRPr lang="en-US" dirty="0"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103</a:t>
            </a:fld>
            <a:endParaRPr lang="en-US" dirty="0"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104</a:t>
            </a:fld>
            <a:endParaRPr lang="en-US" dirty="0"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105</a:t>
            </a:fld>
            <a:endParaRPr lang="en-US" dirty="0"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106</a:t>
            </a:fld>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7</a:t>
            </a:fld>
            <a:endParaRPr lang="en-US" dirty="0"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107</a:t>
            </a:fld>
            <a:endParaRPr lang="en-US" dirty="0"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108</a:t>
            </a:fld>
            <a:endParaRPr lang="en-US" dirty="0"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109</a:t>
            </a:fld>
            <a:endParaRPr lang="en-US" dirty="0"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110</a:t>
            </a:fld>
            <a:endParaRPr lang="en-US" dirty="0"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111</a:t>
            </a:fld>
            <a:endParaRPr lang="en-US" dirty="0"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112</a:t>
            </a:fld>
            <a:endParaRPr lang="en-US" dirty="0"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113</a:t>
            </a:fld>
            <a:endParaRPr lang="en-US" dirty="0"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114</a:t>
            </a:fld>
            <a:endParaRPr lang="en-US" dirty="0"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115</a:t>
            </a:fld>
            <a:endParaRPr lang="en-US" dirty="0"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116</a:t>
            </a:fld>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8</a:t>
            </a:fld>
            <a:endParaRPr lang="en-US" dirty="0" smtClean="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117</a:t>
            </a:fld>
            <a:endParaRPr lang="en-US" dirty="0" smtClean="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118</a:t>
            </a:fld>
            <a:endParaRPr lang="en-US" dirty="0" smtClean="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119</a:t>
            </a:fld>
            <a:endParaRPr lang="en-US" dirty="0" smtClean="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121</a:t>
            </a:fld>
            <a:endParaRPr lang="en-US" dirty="0" smtClean="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123</a:t>
            </a:fld>
            <a:endParaRPr lang="en-US" dirty="0" smtClean="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124</a:t>
            </a:fld>
            <a:endParaRPr lang="en-US" dirty="0" smtClean="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125</a:t>
            </a:fld>
            <a:endParaRPr lang="en-US" dirty="0" smtClean="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126</a:t>
            </a:fld>
            <a:endParaRPr lang="en-US" dirty="0" smtClean="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128</a:t>
            </a:fld>
            <a:endParaRPr lang="en-US" dirty="0" smtClean="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129</a:t>
            </a:fld>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9</a:t>
            </a:fld>
            <a:endParaRPr lang="en-US" dirty="0" smtClean="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130</a:t>
            </a:fld>
            <a:endParaRPr lang="en-US" dirty="0" smtClean="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131</a:t>
            </a:fld>
            <a:endParaRPr lang="en-US" dirty="0" smtClean="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134</a:t>
            </a:fld>
            <a:endParaRPr lang="en-US" dirty="0" smtClean="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135</a:t>
            </a:fld>
            <a:endParaRPr lang="en-US" dirty="0" smtClean="0"/>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136</a:t>
            </a:fld>
            <a:endParaRPr lang="en-US" dirty="0" smtClean="0"/>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137</a:t>
            </a:fld>
            <a:endParaRPr lang="en-US" dirty="0" smtClean="0"/>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60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8DC5E70-DA97-4342-871E-C1C72B529969}" type="slidenum">
              <a:rPr lang="en-US" smtClean="0"/>
              <a:pPr/>
              <a:t>151</a:t>
            </a:fld>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DD2803B-14EE-461F-9579-8CE9DD6CF9E4}" type="slidenum">
              <a:rPr lang="en-US" smtClean="0"/>
              <a:pPr/>
              <a:t>10</a:t>
            </a:fld>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37614" name="Rectangle 14"/>
          <p:cNvSpPr>
            <a:spLocks noGrp="1" noChangeArrowheads="1"/>
          </p:cNvSpPr>
          <p:nvPr>
            <p:ph type="ctrTitle"/>
          </p:nvPr>
        </p:nvSpPr>
        <p:spPr>
          <a:xfrm>
            <a:off x="1143000" y="2286000"/>
            <a:ext cx="7772400" cy="1143000"/>
          </a:xfrm>
        </p:spPr>
        <p:txBody>
          <a:bodyPr/>
          <a:lstStyle>
            <a:lvl1pPr>
              <a:defRPr/>
            </a:lvl1pPr>
          </a:lstStyle>
          <a:p>
            <a:r>
              <a:rPr lang="en-US" smtClean="0"/>
              <a:t>Click to edit Master title style</a:t>
            </a:r>
            <a:endParaRPr lang="en-US" dirty="0"/>
          </a:p>
        </p:txBody>
      </p:sp>
      <p:sp>
        <p:nvSpPr>
          <p:cNvPr id="537615" name="Rectangle 15"/>
          <p:cNvSpPr>
            <a:spLocks noGrp="1" noChangeArrowheads="1"/>
          </p:cNvSpPr>
          <p:nvPr>
            <p:ph type="subTitle" idx="1"/>
          </p:nvPr>
        </p:nvSpPr>
        <p:spPr>
          <a:xfrm>
            <a:off x="2133600" y="4114800"/>
            <a:ext cx="6400800" cy="1752600"/>
          </a:xfrm>
        </p:spPr>
        <p:txBody>
          <a:bodyPr/>
          <a:lstStyle>
            <a:lvl1pPr marL="0" indent="0">
              <a:buFont typeface="Wingdings" pitchFamily="2" charset="2"/>
              <a:buNone/>
              <a:defRPr/>
            </a:lvl1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dt" sz="half" idx="10"/>
          </p:nvPr>
        </p:nvSpPr>
        <p:spPr>
          <a:xfrm>
            <a:off x="1066800" y="6324600"/>
            <a:ext cx="1905000" cy="457200"/>
          </a:xfrm>
          <a:prstGeom prst="rect">
            <a:avLst/>
          </a:prstGeom>
        </p:spPr>
        <p:txBody>
          <a:bodyPr vert="horz" wrap="square" lIns="91440" tIns="45720" rIns="91440" bIns="45720" numCol="1" anchor="t" anchorCtr="0" compatLnSpc="1">
            <a:prstTxWarp prst="textNoShape">
              <a:avLst/>
            </a:prstTxWarp>
          </a:bodyPr>
          <a:lstStyle>
            <a:lvl1pPr>
              <a:defRPr>
                <a:latin typeface="Arial Narrow" charset="0"/>
                <a:ea typeface="Times New Roman" charset="0"/>
                <a:cs typeface="Times New Roman" charset="0"/>
              </a:defRPr>
            </a:lvl1pPr>
          </a:lstStyle>
          <a:p>
            <a:pPr>
              <a:defRPr/>
            </a:pPr>
            <a:endParaRPr lang="en-US" dirty="0"/>
          </a:p>
        </p:txBody>
      </p:sp>
      <p:sp>
        <p:nvSpPr>
          <p:cNvPr id="5" name="Rectangle 16"/>
          <p:cNvSpPr>
            <a:spLocks noGrp="1" noChangeArrowheads="1"/>
          </p:cNvSpPr>
          <p:nvPr>
            <p:ph type="ftr" sz="quarter" idx="11"/>
          </p:nvPr>
        </p:nvSpPr>
        <p:spPr>
          <a:xfrm>
            <a:off x="3505200" y="6324600"/>
            <a:ext cx="2895600" cy="457200"/>
          </a:xfrm>
          <a:prstGeom prst="rect">
            <a:avLst/>
          </a:prstGeom>
        </p:spPr>
        <p:txBody>
          <a:bodyPr vert="horz" wrap="square" lIns="91440" tIns="45720" rIns="91440" bIns="45720" numCol="1" anchor="t" anchorCtr="0" compatLnSpc="1">
            <a:prstTxWarp prst="textNoShape">
              <a:avLst/>
            </a:prstTxWarp>
          </a:bodyPr>
          <a:lstStyle>
            <a:lvl1pPr>
              <a:defRPr>
                <a:latin typeface="Arial Narrow" charset="0"/>
                <a:ea typeface="Times New Roman" charset="0"/>
                <a:cs typeface="Times New Roman" charset="0"/>
              </a:defRPr>
            </a:lvl1pPr>
          </a:lstStyle>
          <a:p>
            <a:pPr>
              <a:defRPr/>
            </a:pPr>
            <a:endParaRPr lang="en-US" dirty="0"/>
          </a:p>
        </p:txBody>
      </p:sp>
      <p:sp>
        <p:nvSpPr>
          <p:cNvPr id="6" name="Rectangle 17"/>
          <p:cNvSpPr>
            <a:spLocks noGrp="1" noChangeArrowheads="1"/>
          </p:cNvSpPr>
          <p:nvPr>
            <p:ph type="sldNum" sz="quarter" idx="12"/>
          </p:nvPr>
        </p:nvSpPr>
        <p:spPr>
          <a:xfrm>
            <a:off x="6934200" y="6324600"/>
            <a:ext cx="1905000" cy="457200"/>
          </a:xfrm>
          <a:prstGeom prst="rect">
            <a:avLst/>
          </a:prstGeom>
        </p:spPr>
        <p:txBody>
          <a:bodyPr vert="horz" wrap="square" lIns="91440" tIns="45720" rIns="91440" bIns="45720" numCol="1" anchor="t" anchorCtr="0" compatLnSpc="1">
            <a:prstTxWarp prst="textNoShape">
              <a:avLst/>
            </a:prstTxWarp>
          </a:bodyPr>
          <a:lstStyle>
            <a:lvl1pPr>
              <a:defRPr>
                <a:latin typeface="Arial Narrow" charset="0"/>
                <a:cs typeface="Times New Roman" charset="0"/>
              </a:defRPr>
            </a:lvl1pPr>
          </a:lstStyle>
          <a:p>
            <a:pPr>
              <a:defRPr/>
            </a:pPr>
            <a:fld id="{9576F863-7611-4CB2-8E35-25FD59CD5ED9}" type="slidenum">
              <a:rPr lang="en-US" smtClean="0"/>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96100" y="227013"/>
            <a:ext cx="1943100" cy="55641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66800" y="227013"/>
            <a:ext cx="5676900" cy="55641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5"/>
          <p:cNvSpPr>
            <a:spLocks noGrp="1" noChangeArrowheads="1"/>
          </p:cNvSpPr>
          <p:nvPr>
            <p:ph type="dt" sz="half" idx="10"/>
          </p:nvPr>
        </p:nvSpPr>
        <p:spPr>
          <a:xfrm>
            <a:off x="1066800" y="6324600"/>
            <a:ext cx="1905000" cy="457200"/>
          </a:xfrm>
          <a:prstGeom prst="rect">
            <a:avLst/>
          </a:prstGeom>
        </p:spPr>
        <p:txBody>
          <a:bodyPr vert="horz" wrap="square" lIns="91440" tIns="45720" rIns="91440" bIns="45720" numCol="1" anchor="t" anchorCtr="0" compatLnSpc="1">
            <a:prstTxWarp prst="textNoShape">
              <a:avLst/>
            </a:prstTxWarp>
          </a:bodyPr>
          <a:lstStyle>
            <a:lvl1pPr>
              <a:defRPr>
                <a:latin typeface="Arial Narrow" charset="0"/>
                <a:ea typeface="Times New Roman" charset="0"/>
                <a:cs typeface="Times New Roman" charset="0"/>
              </a:defRPr>
            </a:lvl1pPr>
          </a:lstStyle>
          <a:p>
            <a:pPr>
              <a:defRPr/>
            </a:pPr>
            <a:endParaRPr lang="en-US" dirty="0"/>
          </a:p>
        </p:txBody>
      </p:sp>
      <p:sp>
        <p:nvSpPr>
          <p:cNvPr id="5" name="Rectangle 16"/>
          <p:cNvSpPr>
            <a:spLocks noGrp="1" noChangeArrowheads="1"/>
          </p:cNvSpPr>
          <p:nvPr>
            <p:ph type="ftr" sz="quarter" idx="11"/>
          </p:nvPr>
        </p:nvSpPr>
        <p:spPr>
          <a:xfrm>
            <a:off x="3505200" y="6324600"/>
            <a:ext cx="2895600" cy="457200"/>
          </a:xfrm>
          <a:prstGeom prst="rect">
            <a:avLst/>
          </a:prstGeom>
        </p:spPr>
        <p:txBody>
          <a:bodyPr vert="horz" wrap="square" lIns="91440" tIns="45720" rIns="91440" bIns="45720" numCol="1" anchor="t" anchorCtr="0" compatLnSpc="1">
            <a:prstTxWarp prst="textNoShape">
              <a:avLst/>
            </a:prstTxWarp>
          </a:bodyPr>
          <a:lstStyle>
            <a:lvl1pPr>
              <a:defRPr>
                <a:latin typeface="Arial Narrow" charset="0"/>
                <a:ea typeface="Times New Roman" charset="0"/>
                <a:cs typeface="Times New Roman" charset="0"/>
              </a:defRPr>
            </a:lvl1pPr>
          </a:lstStyle>
          <a:p>
            <a:pPr>
              <a:defRPr/>
            </a:pPr>
            <a:endParaRPr lang="en-US" dirty="0"/>
          </a:p>
        </p:txBody>
      </p:sp>
      <p:sp>
        <p:nvSpPr>
          <p:cNvPr id="6" name="Rectangle 17"/>
          <p:cNvSpPr>
            <a:spLocks noGrp="1" noChangeArrowheads="1"/>
          </p:cNvSpPr>
          <p:nvPr>
            <p:ph type="sldNum" sz="quarter" idx="12"/>
          </p:nvPr>
        </p:nvSpPr>
        <p:spPr>
          <a:xfrm>
            <a:off x="6934200" y="6324600"/>
            <a:ext cx="1905000" cy="457200"/>
          </a:xfrm>
          <a:prstGeom prst="rect">
            <a:avLst/>
          </a:prstGeom>
        </p:spPr>
        <p:txBody>
          <a:bodyPr vert="horz" wrap="square" lIns="91440" tIns="45720" rIns="91440" bIns="45720" numCol="1" anchor="t" anchorCtr="0" compatLnSpc="1">
            <a:prstTxWarp prst="textNoShape">
              <a:avLst/>
            </a:prstTxWarp>
          </a:bodyPr>
          <a:lstStyle>
            <a:lvl1pPr>
              <a:defRPr>
                <a:latin typeface="Arial Narrow" charset="0"/>
                <a:cs typeface="Times New Roman" charset="0"/>
              </a:defRPr>
            </a:lvl1pPr>
          </a:lstStyle>
          <a:p>
            <a:pPr>
              <a:defRPr/>
            </a:pPr>
            <a:fld id="{007B09F8-56DE-4F00-8CCA-CFAF0F3FAE4E}" type="slidenum">
              <a:rPr lang="en-US" smtClean="0"/>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15"/>
          <p:cNvSpPr>
            <a:spLocks noGrp="1" noChangeArrowheads="1"/>
          </p:cNvSpPr>
          <p:nvPr>
            <p:ph type="dt" sz="half" idx="10"/>
          </p:nvPr>
        </p:nvSpPr>
        <p:spPr>
          <a:xfrm>
            <a:off x="1066800" y="6324600"/>
            <a:ext cx="1905000" cy="457200"/>
          </a:xfrm>
          <a:prstGeom prst="rect">
            <a:avLst/>
          </a:prstGeom>
        </p:spPr>
        <p:txBody>
          <a:bodyPr vert="horz" wrap="square" lIns="91440" tIns="45720" rIns="91440" bIns="45720" numCol="1" anchor="t" anchorCtr="0" compatLnSpc="1">
            <a:prstTxWarp prst="textNoShape">
              <a:avLst/>
            </a:prstTxWarp>
          </a:bodyPr>
          <a:lstStyle>
            <a:lvl1pPr>
              <a:defRPr>
                <a:latin typeface="Arial Narrow" charset="0"/>
                <a:ea typeface="Times New Roman" charset="0"/>
                <a:cs typeface="Times New Roman" charset="0"/>
              </a:defRPr>
            </a:lvl1pPr>
          </a:lstStyle>
          <a:p>
            <a:pPr>
              <a:defRPr/>
            </a:pPr>
            <a:endParaRPr lang="en-US" dirty="0"/>
          </a:p>
        </p:txBody>
      </p:sp>
      <p:sp>
        <p:nvSpPr>
          <p:cNvPr id="5" name="Rectangle 16"/>
          <p:cNvSpPr>
            <a:spLocks noGrp="1" noChangeArrowheads="1"/>
          </p:cNvSpPr>
          <p:nvPr>
            <p:ph type="ftr" sz="quarter" idx="11"/>
          </p:nvPr>
        </p:nvSpPr>
        <p:spPr>
          <a:xfrm>
            <a:off x="3505200" y="6324600"/>
            <a:ext cx="2895600" cy="457200"/>
          </a:xfrm>
          <a:prstGeom prst="rect">
            <a:avLst/>
          </a:prstGeom>
        </p:spPr>
        <p:txBody>
          <a:bodyPr vert="horz" wrap="square" lIns="91440" tIns="45720" rIns="91440" bIns="45720" numCol="1" anchor="t" anchorCtr="0" compatLnSpc="1">
            <a:prstTxWarp prst="textNoShape">
              <a:avLst/>
            </a:prstTxWarp>
          </a:bodyPr>
          <a:lstStyle>
            <a:lvl1pPr>
              <a:defRPr>
                <a:latin typeface="Arial Narrow" charset="0"/>
                <a:ea typeface="Times New Roman" charset="0"/>
                <a:cs typeface="Times New Roman" charset="0"/>
              </a:defRPr>
            </a:lvl1pPr>
          </a:lstStyle>
          <a:p>
            <a:pPr>
              <a:defRPr/>
            </a:pPr>
            <a:endParaRPr lang="en-US" dirty="0"/>
          </a:p>
        </p:txBody>
      </p:sp>
      <p:sp>
        <p:nvSpPr>
          <p:cNvPr id="6" name="Rectangle 17"/>
          <p:cNvSpPr>
            <a:spLocks noGrp="1" noChangeArrowheads="1"/>
          </p:cNvSpPr>
          <p:nvPr>
            <p:ph type="sldNum" sz="quarter" idx="12"/>
          </p:nvPr>
        </p:nvSpPr>
        <p:spPr>
          <a:xfrm>
            <a:off x="6934200" y="6324600"/>
            <a:ext cx="1905000" cy="457200"/>
          </a:xfrm>
          <a:prstGeom prst="rect">
            <a:avLst/>
          </a:prstGeom>
        </p:spPr>
        <p:txBody>
          <a:bodyPr vert="horz" wrap="square" lIns="91440" tIns="45720" rIns="91440" bIns="45720" numCol="1" anchor="t" anchorCtr="0" compatLnSpc="1">
            <a:prstTxWarp prst="textNoShape">
              <a:avLst/>
            </a:prstTxWarp>
          </a:bodyPr>
          <a:lstStyle>
            <a:lvl1pPr>
              <a:defRPr>
                <a:latin typeface="Arial Narrow" charset="0"/>
                <a:cs typeface="Times New Roman" charset="0"/>
              </a:defRPr>
            </a:lvl1pPr>
          </a:lstStyle>
          <a:p>
            <a:pPr>
              <a:defRPr/>
            </a:pPr>
            <a:fld id="{C09711DF-1155-4E9F-A4EF-FB5536DE1203}" type="slidenum">
              <a:rPr lang="en-US" smtClean="0"/>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5"/>
          <p:cNvSpPr>
            <a:spLocks noGrp="1" noChangeArrowheads="1"/>
          </p:cNvSpPr>
          <p:nvPr>
            <p:ph type="dt" sz="half" idx="10"/>
          </p:nvPr>
        </p:nvSpPr>
        <p:spPr>
          <a:xfrm>
            <a:off x="1066800" y="6324600"/>
            <a:ext cx="1905000" cy="457200"/>
          </a:xfrm>
          <a:prstGeom prst="rect">
            <a:avLst/>
          </a:prstGeom>
        </p:spPr>
        <p:txBody>
          <a:bodyPr vert="horz" wrap="square" lIns="91440" tIns="45720" rIns="91440" bIns="45720" numCol="1" anchor="t" anchorCtr="0" compatLnSpc="1">
            <a:prstTxWarp prst="textNoShape">
              <a:avLst/>
            </a:prstTxWarp>
          </a:bodyPr>
          <a:lstStyle>
            <a:lvl1pPr>
              <a:defRPr>
                <a:latin typeface="Arial Narrow" charset="0"/>
                <a:ea typeface="Times New Roman" charset="0"/>
                <a:cs typeface="Times New Roman" charset="0"/>
              </a:defRPr>
            </a:lvl1pPr>
          </a:lstStyle>
          <a:p>
            <a:pPr>
              <a:defRPr/>
            </a:pPr>
            <a:endParaRPr lang="en-US" dirty="0"/>
          </a:p>
        </p:txBody>
      </p:sp>
      <p:sp>
        <p:nvSpPr>
          <p:cNvPr id="5" name="Rectangle 16"/>
          <p:cNvSpPr>
            <a:spLocks noGrp="1" noChangeArrowheads="1"/>
          </p:cNvSpPr>
          <p:nvPr>
            <p:ph type="ftr" sz="quarter" idx="11"/>
          </p:nvPr>
        </p:nvSpPr>
        <p:spPr>
          <a:xfrm>
            <a:off x="3505200" y="6324600"/>
            <a:ext cx="2895600" cy="457200"/>
          </a:xfrm>
          <a:prstGeom prst="rect">
            <a:avLst/>
          </a:prstGeom>
        </p:spPr>
        <p:txBody>
          <a:bodyPr vert="horz" wrap="square" lIns="91440" tIns="45720" rIns="91440" bIns="45720" numCol="1" anchor="t" anchorCtr="0" compatLnSpc="1">
            <a:prstTxWarp prst="textNoShape">
              <a:avLst/>
            </a:prstTxWarp>
          </a:bodyPr>
          <a:lstStyle>
            <a:lvl1pPr>
              <a:defRPr>
                <a:latin typeface="Arial Narrow" charset="0"/>
                <a:ea typeface="Times New Roman" charset="0"/>
                <a:cs typeface="Times New Roman" charset="0"/>
              </a:defRPr>
            </a:lvl1pPr>
          </a:lstStyle>
          <a:p>
            <a:pPr>
              <a:defRPr/>
            </a:pPr>
            <a:endParaRPr lang="en-US" dirty="0"/>
          </a:p>
        </p:txBody>
      </p:sp>
      <p:sp>
        <p:nvSpPr>
          <p:cNvPr id="6" name="Rectangle 17"/>
          <p:cNvSpPr>
            <a:spLocks noGrp="1" noChangeArrowheads="1"/>
          </p:cNvSpPr>
          <p:nvPr>
            <p:ph type="sldNum" sz="quarter" idx="12"/>
          </p:nvPr>
        </p:nvSpPr>
        <p:spPr>
          <a:xfrm>
            <a:off x="6934200" y="6324600"/>
            <a:ext cx="1905000" cy="457200"/>
          </a:xfrm>
          <a:prstGeom prst="rect">
            <a:avLst/>
          </a:prstGeom>
        </p:spPr>
        <p:txBody>
          <a:bodyPr vert="horz" wrap="square" lIns="91440" tIns="45720" rIns="91440" bIns="45720" numCol="1" anchor="t" anchorCtr="0" compatLnSpc="1">
            <a:prstTxWarp prst="textNoShape">
              <a:avLst/>
            </a:prstTxWarp>
          </a:bodyPr>
          <a:lstStyle>
            <a:lvl1pPr>
              <a:defRPr>
                <a:latin typeface="Arial Narrow" charset="0"/>
                <a:cs typeface="Times New Roman" charset="0"/>
              </a:defRPr>
            </a:lvl1pPr>
          </a:lstStyle>
          <a:p>
            <a:pPr>
              <a:defRPr/>
            </a:pPr>
            <a:fld id="{FF239367-0AD4-4222-8CCE-B58C61083324}" type="slidenum">
              <a:rPr lang="en-US" smtClean="0"/>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66800" y="16764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9200" y="16764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5"/>
          <p:cNvSpPr>
            <a:spLocks noGrp="1" noChangeArrowheads="1"/>
          </p:cNvSpPr>
          <p:nvPr>
            <p:ph type="dt" sz="half" idx="10"/>
          </p:nvPr>
        </p:nvSpPr>
        <p:spPr>
          <a:xfrm>
            <a:off x="1066800" y="6324600"/>
            <a:ext cx="1905000" cy="457200"/>
          </a:xfrm>
          <a:prstGeom prst="rect">
            <a:avLst/>
          </a:prstGeom>
        </p:spPr>
        <p:txBody>
          <a:bodyPr vert="horz" wrap="square" lIns="91440" tIns="45720" rIns="91440" bIns="45720" numCol="1" anchor="t" anchorCtr="0" compatLnSpc="1">
            <a:prstTxWarp prst="textNoShape">
              <a:avLst/>
            </a:prstTxWarp>
          </a:bodyPr>
          <a:lstStyle>
            <a:lvl1pPr>
              <a:defRPr>
                <a:latin typeface="Arial Narrow" charset="0"/>
                <a:ea typeface="Times New Roman" charset="0"/>
                <a:cs typeface="Times New Roman" charset="0"/>
              </a:defRPr>
            </a:lvl1pPr>
          </a:lstStyle>
          <a:p>
            <a:pPr>
              <a:defRPr/>
            </a:pPr>
            <a:endParaRPr lang="en-US" dirty="0"/>
          </a:p>
        </p:txBody>
      </p:sp>
      <p:sp>
        <p:nvSpPr>
          <p:cNvPr id="6" name="Rectangle 16"/>
          <p:cNvSpPr>
            <a:spLocks noGrp="1" noChangeArrowheads="1"/>
          </p:cNvSpPr>
          <p:nvPr>
            <p:ph type="ftr" sz="quarter" idx="11"/>
          </p:nvPr>
        </p:nvSpPr>
        <p:spPr>
          <a:xfrm>
            <a:off x="3505200" y="6324600"/>
            <a:ext cx="2895600" cy="457200"/>
          </a:xfrm>
          <a:prstGeom prst="rect">
            <a:avLst/>
          </a:prstGeom>
        </p:spPr>
        <p:txBody>
          <a:bodyPr vert="horz" wrap="square" lIns="91440" tIns="45720" rIns="91440" bIns="45720" numCol="1" anchor="t" anchorCtr="0" compatLnSpc="1">
            <a:prstTxWarp prst="textNoShape">
              <a:avLst/>
            </a:prstTxWarp>
          </a:bodyPr>
          <a:lstStyle>
            <a:lvl1pPr>
              <a:defRPr>
                <a:latin typeface="Arial Narrow" charset="0"/>
                <a:ea typeface="Times New Roman" charset="0"/>
                <a:cs typeface="Times New Roman" charset="0"/>
              </a:defRPr>
            </a:lvl1pPr>
          </a:lstStyle>
          <a:p>
            <a:pPr>
              <a:defRPr/>
            </a:pPr>
            <a:endParaRPr lang="en-US" dirty="0"/>
          </a:p>
        </p:txBody>
      </p:sp>
      <p:sp>
        <p:nvSpPr>
          <p:cNvPr id="7" name="Rectangle 17"/>
          <p:cNvSpPr>
            <a:spLocks noGrp="1" noChangeArrowheads="1"/>
          </p:cNvSpPr>
          <p:nvPr>
            <p:ph type="sldNum" sz="quarter" idx="12"/>
          </p:nvPr>
        </p:nvSpPr>
        <p:spPr>
          <a:xfrm>
            <a:off x="6934200" y="6324600"/>
            <a:ext cx="1905000" cy="457200"/>
          </a:xfrm>
          <a:prstGeom prst="rect">
            <a:avLst/>
          </a:prstGeom>
        </p:spPr>
        <p:txBody>
          <a:bodyPr vert="horz" wrap="square" lIns="91440" tIns="45720" rIns="91440" bIns="45720" numCol="1" anchor="t" anchorCtr="0" compatLnSpc="1">
            <a:prstTxWarp prst="textNoShape">
              <a:avLst/>
            </a:prstTxWarp>
          </a:bodyPr>
          <a:lstStyle>
            <a:lvl1pPr>
              <a:defRPr>
                <a:latin typeface="Arial Narrow" charset="0"/>
                <a:cs typeface="Times New Roman" charset="0"/>
              </a:defRPr>
            </a:lvl1pPr>
          </a:lstStyle>
          <a:p>
            <a:pPr>
              <a:defRPr/>
            </a:pPr>
            <a:fld id="{ACA30EFA-47A6-4B4B-AED9-55BFC29D2AED}" type="slidenum">
              <a:rPr lang="en-US" smtClean="0"/>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5"/>
          <p:cNvSpPr>
            <a:spLocks noGrp="1" noChangeArrowheads="1"/>
          </p:cNvSpPr>
          <p:nvPr>
            <p:ph type="dt" sz="half" idx="10"/>
          </p:nvPr>
        </p:nvSpPr>
        <p:spPr>
          <a:xfrm>
            <a:off x="1066800" y="6324600"/>
            <a:ext cx="1905000" cy="457200"/>
          </a:xfrm>
          <a:prstGeom prst="rect">
            <a:avLst/>
          </a:prstGeom>
        </p:spPr>
        <p:txBody>
          <a:bodyPr vert="horz" wrap="square" lIns="91440" tIns="45720" rIns="91440" bIns="45720" numCol="1" anchor="t" anchorCtr="0" compatLnSpc="1">
            <a:prstTxWarp prst="textNoShape">
              <a:avLst/>
            </a:prstTxWarp>
          </a:bodyPr>
          <a:lstStyle>
            <a:lvl1pPr>
              <a:defRPr>
                <a:latin typeface="Arial Narrow" charset="0"/>
                <a:ea typeface="Times New Roman" charset="0"/>
                <a:cs typeface="Times New Roman" charset="0"/>
              </a:defRPr>
            </a:lvl1pPr>
          </a:lstStyle>
          <a:p>
            <a:pPr>
              <a:defRPr/>
            </a:pPr>
            <a:endParaRPr lang="en-US" dirty="0"/>
          </a:p>
        </p:txBody>
      </p:sp>
      <p:sp>
        <p:nvSpPr>
          <p:cNvPr id="8" name="Rectangle 16"/>
          <p:cNvSpPr>
            <a:spLocks noGrp="1" noChangeArrowheads="1"/>
          </p:cNvSpPr>
          <p:nvPr>
            <p:ph type="ftr" sz="quarter" idx="11"/>
          </p:nvPr>
        </p:nvSpPr>
        <p:spPr>
          <a:xfrm>
            <a:off x="3505200" y="6324600"/>
            <a:ext cx="2895600" cy="457200"/>
          </a:xfrm>
          <a:prstGeom prst="rect">
            <a:avLst/>
          </a:prstGeom>
        </p:spPr>
        <p:txBody>
          <a:bodyPr vert="horz" wrap="square" lIns="91440" tIns="45720" rIns="91440" bIns="45720" numCol="1" anchor="t" anchorCtr="0" compatLnSpc="1">
            <a:prstTxWarp prst="textNoShape">
              <a:avLst/>
            </a:prstTxWarp>
          </a:bodyPr>
          <a:lstStyle>
            <a:lvl1pPr>
              <a:defRPr>
                <a:latin typeface="Arial Narrow" charset="0"/>
                <a:ea typeface="Times New Roman" charset="0"/>
                <a:cs typeface="Times New Roman" charset="0"/>
              </a:defRPr>
            </a:lvl1pPr>
          </a:lstStyle>
          <a:p>
            <a:pPr>
              <a:defRPr/>
            </a:pPr>
            <a:endParaRPr lang="en-US" dirty="0"/>
          </a:p>
        </p:txBody>
      </p:sp>
      <p:sp>
        <p:nvSpPr>
          <p:cNvPr id="9" name="Rectangle 17"/>
          <p:cNvSpPr>
            <a:spLocks noGrp="1" noChangeArrowheads="1"/>
          </p:cNvSpPr>
          <p:nvPr>
            <p:ph type="sldNum" sz="quarter" idx="12"/>
          </p:nvPr>
        </p:nvSpPr>
        <p:spPr>
          <a:xfrm>
            <a:off x="6934200" y="6324600"/>
            <a:ext cx="1905000" cy="457200"/>
          </a:xfrm>
          <a:prstGeom prst="rect">
            <a:avLst/>
          </a:prstGeom>
        </p:spPr>
        <p:txBody>
          <a:bodyPr vert="horz" wrap="square" lIns="91440" tIns="45720" rIns="91440" bIns="45720" numCol="1" anchor="t" anchorCtr="0" compatLnSpc="1">
            <a:prstTxWarp prst="textNoShape">
              <a:avLst/>
            </a:prstTxWarp>
          </a:bodyPr>
          <a:lstStyle>
            <a:lvl1pPr>
              <a:defRPr>
                <a:latin typeface="Arial Narrow" charset="0"/>
                <a:cs typeface="Times New Roman" charset="0"/>
              </a:defRPr>
            </a:lvl1pPr>
          </a:lstStyle>
          <a:p>
            <a:pPr>
              <a:defRPr/>
            </a:pPr>
            <a:fld id="{9DC548D9-3088-4033-A5B8-94687ABDF1B4}" type="slidenum">
              <a:rPr lang="en-US" smtClean="0"/>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5"/>
          <p:cNvSpPr>
            <a:spLocks noGrp="1" noChangeArrowheads="1"/>
          </p:cNvSpPr>
          <p:nvPr>
            <p:ph type="dt" sz="half" idx="10"/>
          </p:nvPr>
        </p:nvSpPr>
        <p:spPr>
          <a:xfrm>
            <a:off x="1066800" y="6324600"/>
            <a:ext cx="1905000" cy="457200"/>
          </a:xfrm>
          <a:prstGeom prst="rect">
            <a:avLst/>
          </a:prstGeom>
        </p:spPr>
        <p:txBody>
          <a:bodyPr vert="horz" wrap="square" lIns="91440" tIns="45720" rIns="91440" bIns="45720" numCol="1" anchor="t" anchorCtr="0" compatLnSpc="1">
            <a:prstTxWarp prst="textNoShape">
              <a:avLst/>
            </a:prstTxWarp>
          </a:bodyPr>
          <a:lstStyle>
            <a:lvl1pPr>
              <a:defRPr>
                <a:latin typeface="Arial Narrow" charset="0"/>
                <a:ea typeface="Times New Roman" charset="0"/>
                <a:cs typeface="Times New Roman" charset="0"/>
              </a:defRPr>
            </a:lvl1pPr>
          </a:lstStyle>
          <a:p>
            <a:pPr>
              <a:defRPr/>
            </a:pPr>
            <a:endParaRPr lang="en-US" dirty="0"/>
          </a:p>
        </p:txBody>
      </p:sp>
      <p:sp>
        <p:nvSpPr>
          <p:cNvPr id="4" name="Rectangle 16"/>
          <p:cNvSpPr>
            <a:spLocks noGrp="1" noChangeArrowheads="1"/>
          </p:cNvSpPr>
          <p:nvPr>
            <p:ph type="ftr" sz="quarter" idx="11"/>
          </p:nvPr>
        </p:nvSpPr>
        <p:spPr>
          <a:xfrm>
            <a:off x="3505200" y="6324600"/>
            <a:ext cx="2895600" cy="457200"/>
          </a:xfrm>
          <a:prstGeom prst="rect">
            <a:avLst/>
          </a:prstGeom>
        </p:spPr>
        <p:txBody>
          <a:bodyPr vert="horz" wrap="square" lIns="91440" tIns="45720" rIns="91440" bIns="45720" numCol="1" anchor="t" anchorCtr="0" compatLnSpc="1">
            <a:prstTxWarp prst="textNoShape">
              <a:avLst/>
            </a:prstTxWarp>
          </a:bodyPr>
          <a:lstStyle>
            <a:lvl1pPr>
              <a:defRPr>
                <a:latin typeface="Arial Narrow" charset="0"/>
                <a:ea typeface="Times New Roman" charset="0"/>
                <a:cs typeface="Times New Roman" charset="0"/>
              </a:defRPr>
            </a:lvl1pPr>
          </a:lstStyle>
          <a:p>
            <a:pPr>
              <a:defRPr/>
            </a:pPr>
            <a:endParaRPr lang="en-US" dirty="0"/>
          </a:p>
        </p:txBody>
      </p:sp>
      <p:sp>
        <p:nvSpPr>
          <p:cNvPr id="5" name="Rectangle 17"/>
          <p:cNvSpPr>
            <a:spLocks noGrp="1" noChangeArrowheads="1"/>
          </p:cNvSpPr>
          <p:nvPr>
            <p:ph type="sldNum" sz="quarter" idx="12"/>
          </p:nvPr>
        </p:nvSpPr>
        <p:spPr>
          <a:xfrm>
            <a:off x="6934200" y="6324600"/>
            <a:ext cx="1905000" cy="457200"/>
          </a:xfrm>
          <a:prstGeom prst="rect">
            <a:avLst/>
          </a:prstGeom>
        </p:spPr>
        <p:txBody>
          <a:bodyPr vert="horz" wrap="square" lIns="91440" tIns="45720" rIns="91440" bIns="45720" numCol="1" anchor="t" anchorCtr="0" compatLnSpc="1">
            <a:prstTxWarp prst="textNoShape">
              <a:avLst/>
            </a:prstTxWarp>
          </a:bodyPr>
          <a:lstStyle>
            <a:lvl1pPr>
              <a:defRPr>
                <a:latin typeface="Arial Narrow" charset="0"/>
                <a:cs typeface="Times New Roman" charset="0"/>
              </a:defRPr>
            </a:lvl1pPr>
          </a:lstStyle>
          <a:p>
            <a:pPr>
              <a:defRPr/>
            </a:pPr>
            <a:fld id="{D606721A-7A99-4AD5-97B3-383791838176}" type="slidenum">
              <a:rPr lang="en-US" smtClean="0"/>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5"/>
          <p:cNvSpPr>
            <a:spLocks noGrp="1" noChangeArrowheads="1"/>
          </p:cNvSpPr>
          <p:nvPr>
            <p:ph type="dt" sz="half" idx="10"/>
          </p:nvPr>
        </p:nvSpPr>
        <p:spPr>
          <a:xfrm>
            <a:off x="1066800" y="6324600"/>
            <a:ext cx="1905000" cy="457200"/>
          </a:xfrm>
          <a:prstGeom prst="rect">
            <a:avLst/>
          </a:prstGeom>
        </p:spPr>
        <p:txBody>
          <a:bodyPr vert="horz" wrap="square" lIns="91440" tIns="45720" rIns="91440" bIns="45720" numCol="1" anchor="t" anchorCtr="0" compatLnSpc="1">
            <a:prstTxWarp prst="textNoShape">
              <a:avLst/>
            </a:prstTxWarp>
          </a:bodyPr>
          <a:lstStyle>
            <a:lvl1pPr>
              <a:defRPr>
                <a:latin typeface="Arial Narrow" charset="0"/>
                <a:ea typeface="Times New Roman" charset="0"/>
                <a:cs typeface="Times New Roman" charset="0"/>
              </a:defRPr>
            </a:lvl1pPr>
          </a:lstStyle>
          <a:p>
            <a:pPr>
              <a:defRPr/>
            </a:pPr>
            <a:endParaRPr lang="en-US" dirty="0"/>
          </a:p>
        </p:txBody>
      </p:sp>
      <p:sp>
        <p:nvSpPr>
          <p:cNvPr id="3" name="Rectangle 16"/>
          <p:cNvSpPr>
            <a:spLocks noGrp="1" noChangeArrowheads="1"/>
          </p:cNvSpPr>
          <p:nvPr>
            <p:ph type="ftr" sz="quarter" idx="11"/>
          </p:nvPr>
        </p:nvSpPr>
        <p:spPr>
          <a:xfrm>
            <a:off x="3505200" y="6324600"/>
            <a:ext cx="2895600" cy="457200"/>
          </a:xfrm>
          <a:prstGeom prst="rect">
            <a:avLst/>
          </a:prstGeom>
        </p:spPr>
        <p:txBody>
          <a:bodyPr vert="horz" wrap="square" lIns="91440" tIns="45720" rIns="91440" bIns="45720" numCol="1" anchor="t" anchorCtr="0" compatLnSpc="1">
            <a:prstTxWarp prst="textNoShape">
              <a:avLst/>
            </a:prstTxWarp>
          </a:bodyPr>
          <a:lstStyle>
            <a:lvl1pPr>
              <a:defRPr>
                <a:latin typeface="Arial Narrow" charset="0"/>
                <a:ea typeface="Times New Roman" charset="0"/>
                <a:cs typeface="Times New Roman" charset="0"/>
              </a:defRPr>
            </a:lvl1pPr>
          </a:lstStyle>
          <a:p>
            <a:pPr>
              <a:defRPr/>
            </a:pPr>
            <a:endParaRPr lang="en-US" dirty="0"/>
          </a:p>
        </p:txBody>
      </p:sp>
      <p:sp>
        <p:nvSpPr>
          <p:cNvPr id="4" name="Rectangle 17"/>
          <p:cNvSpPr>
            <a:spLocks noGrp="1" noChangeArrowheads="1"/>
          </p:cNvSpPr>
          <p:nvPr>
            <p:ph type="sldNum" sz="quarter" idx="12"/>
          </p:nvPr>
        </p:nvSpPr>
        <p:spPr>
          <a:xfrm>
            <a:off x="6934200" y="6324600"/>
            <a:ext cx="1905000" cy="457200"/>
          </a:xfrm>
          <a:prstGeom prst="rect">
            <a:avLst/>
          </a:prstGeom>
        </p:spPr>
        <p:txBody>
          <a:bodyPr vert="horz" wrap="square" lIns="91440" tIns="45720" rIns="91440" bIns="45720" numCol="1" anchor="t" anchorCtr="0" compatLnSpc="1">
            <a:prstTxWarp prst="textNoShape">
              <a:avLst/>
            </a:prstTxWarp>
          </a:bodyPr>
          <a:lstStyle>
            <a:lvl1pPr>
              <a:defRPr>
                <a:latin typeface="Arial Narrow" charset="0"/>
                <a:cs typeface="Times New Roman" charset="0"/>
              </a:defRPr>
            </a:lvl1pPr>
          </a:lstStyle>
          <a:p>
            <a:pPr>
              <a:defRPr/>
            </a:pPr>
            <a:fld id="{A495C2E8-2376-44B0-8832-C6827C2A6A7D}" type="slidenum">
              <a:rPr lang="en-US" smtClean="0"/>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5"/>
          <p:cNvSpPr>
            <a:spLocks noGrp="1" noChangeArrowheads="1"/>
          </p:cNvSpPr>
          <p:nvPr>
            <p:ph type="dt" sz="half" idx="10"/>
          </p:nvPr>
        </p:nvSpPr>
        <p:spPr>
          <a:xfrm>
            <a:off x="1066800" y="6324600"/>
            <a:ext cx="1905000" cy="457200"/>
          </a:xfrm>
          <a:prstGeom prst="rect">
            <a:avLst/>
          </a:prstGeom>
        </p:spPr>
        <p:txBody>
          <a:bodyPr vert="horz" wrap="square" lIns="91440" tIns="45720" rIns="91440" bIns="45720" numCol="1" anchor="t" anchorCtr="0" compatLnSpc="1">
            <a:prstTxWarp prst="textNoShape">
              <a:avLst/>
            </a:prstTxWarp>
          </a:bodyPr>
          <a:lstStyle>
            <a:lvl1pPr>
              <a:defRPr>
                <a:latin typeface="Arial Narrow" charset="0"/>
                <a:ea typeface="Times New Roman" charset="0"/>
                <a:cs typeface="Times New Roman" charset="0"/>
              </a:defRPr>
            </a:lvl1pPr>
          </a:lstStyle>
          <a:p>
            <a:pPr>
              <a:defRPr/>
            </a:pPr>
            <a:endParaRPr lang="en-US" dirty="0"/>
          </a:p>
        </p:txBody>
      </p:sp>
      <p:sp>
        <p:nvSpPr>
          <p:cNvPr id="6" name="Rectangle 16"/>
          <p:cNvSpPr>
            <a:spLocks noGrp="1" noChangeArrowheads="1"/>
          </p:cNvSpPr>
          <p:nvPr>
            <p:ph type="ftr" sz="quarter" idx="11"/>
          </p:nvPr>
        </p:nvSpPr>
        <p:spPr>
          <a:xfrm>
            <a:off x="3505200" y="6324600"/>
            <a:ext cx="2895600" cy="457200"/>
          </a:xfrm>
          <a:prstGeom prst="rect">
            <a:avLst/>
          </a:prstGeom>
        </p:spPr>
        <p:txBody>
          <a:bodyPr vert="horz" wrap="square" lIns="91440" tIns="45720" rIns="91440" bIns="45720" numCol="1" anchor="t" anchorCtr="0" compatLnSpc="1">
            <a:prstTxWarp prst="textNoShape">
              <a:avLst/>
            </a:prstTxWarp>
          </a:bodyPr>
          <a:lstStyle>
            <a:lvl1pPr>
              <a:defRPr>
                <a:latin typeface="Arial Narrow" charset="0"/>
                <a:ea typeface="Times New Roman" charset="0"/>
                <a:cs typeface="Times New Roman" charset="0"/>
              </a:defRPr>
            </a:lvl1pPr>
          </a:lstStyle>
          <a:p>
            <a:pPr>
              <a:defRPr/>
            </a:pPr>
            <a:endParaRPr lang="en-US" dirty="0"/>
          </a:p>
        </p:txBody>
      </p:sp>
      <p:sp>
        <p:nvSpPr>
          <p:cNvPr id="7" name="Rectangle 17"/>
          <p:cNvSpPr>
            <a:spLocks noGrp="1" noChangeArrowheads="1"/>
          </p:cNvSpPr>
          <p:nvPr>
            <p:ph type="sldNum" sz="quarter" idx="12"/>
          </p:nvPr>
        </p:nvSpPr>
        <p:spPr>
          <a:xfrm>
            <a:off x="6934200" y="6324600"/>
            <a:ext cx="1905000" cy="457200"/>
          </a:xfrm>
          <a:prstGeom prst="rect">
            <a:avLst/>
          </a:prstGeom>
        </p:spPr>
        <p:txBody>
          <a:bodyPr vert="horz" wrap="square" lIns="91440" tIns="45720" rIns="91440" bIns="45720" numCol="1" anchor="t" anchorCtr="0" compatLnSpc="1">
            <a:prstTxWarp prst="textNoShape">
              <a:avLst/>
            </a:prstTxWarp>
          </a:bodyPr>
          <a:lstStyle>
            <a:lvl1pPr>
              <a:defRPr>
                <a:latin typeface="Arial Narrow" charset="0"/>
                <a:cs typeface="Times New Roman" charset="0"/>
              </a:defRPr>
            </a:lvl1pPr>
          </a:lstStyle>
          <a:p>
            <a:pPr>
              <a:defRPr/>
            </a:pPr>
            <a:fld id="{4F925B05-3EA3-43E8-9013-F893B363522B}" type="slidenum">
              <a:rPr lang="en-US" smtClean="0"/>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5"/>
          <p:cNvSpPr>
            <a:spLocks noGrp="1" noChangeArrowheads="1"/>
          </p:cNvSpPr>
          <p:nvPr>
            <p:ph type="dt" sz="half" idx="10"/>
          </p:nvPr>
        </p:nvSpPr>
        <p:spPr>
          <a:xfrm>
            <a:off x="1066800" y="6324600"/>
            <a:ext cx="1905000" cy="457200"/>
          </a:xfrm>
          <a:prstGeom prst="rect">
            <a:avLst/>
          </a:prstGeom>
        </p:spPr>
        <p:txBody>
          <a:bodyPr vert="horz" wrap="square" lIns="91440" tIns="45720" rIns="91440" bIns="45720" numCol="1" anchor="t" anchorCtr="0" compatLnSpc="1">
            <a:prstTxWarp prst="textNoShape">
              <a:avLst/>
            </a:prstTxWarp>
          </a:bodyPr>
          <a:lstStyle>
            <a:lvl1pPr>
              <a:defRPr>
                <a:latin typeface="Arial Narrow" charset="0"/>
                <a:ea typeface="Times New Roman" charset="0"/>
                <a:cs typeface="Times New Roman" charset="0"/>
              </a:defRPr>
            </a:lvl1pPr>
          </a:lstStyle>
          <a:p>
            <a:pPr>
              <a:defRPr/>
            </a:pPr>
            <a:endParaRPr lang="en-US" dirty="0"/>
          </a:p>
        </p:txBody>
      </p:sp>
      <p:sp>
        <p:nvSpPr>
          <p:cNvPr id="6" name="Rectangle 16"/>
          <p:cNvSpPr>
            <a:spLocks noGrp="1" noChangeArrowheads="1"/>
          </p:cNvSpPr>
          <p:nvPr>
            <p:ph type="ftr" sz="quarter" idx="11"/>
          </p:nvPr>
        </p:nvSpPr>
        <p:spPr>
          <a:xfrm>
            <a:off x="3505200" y="6324600"/>
            <a:ext cx="2895600" cy="457200"/>
          </a:xfrm>
          <a:prstGeom prst="rect">
            <a:avLst/>
          </a:prstGeom>
        </p:spPr>
        <p:txBody>
          <a:bodyPr vert="horz" wrap="square" lIns="91440" tIns="45720" rIns="91440" bIns="45720" numCol="1" anchor="t" anchorCtr="0" compatLnSpc="1">
            <a:prstTxWarp prst="textNoShape">
              <a:avLst/>
            </a:prstTxWarp>
          </a:bodyPr>
          <a:lstStyle>
            <a:lvl1pPr>
              <a:defRPr>
                <a:latin typeface="Arial Narrow" charset="0"/>
                <a:ea typeface="Times New Roman" charset="0"/>
                <a:cs typeface="Times New Roman" charset="0"/>
              </a:defRPr>
            </a:lvl1pPr>
          </a:lstStyle>
          <a:p>
            <a:pPr>
              <a:defRPr/>
            </a:pPr>
            <a:endParaRPr lang="en-US" dirty="0"/>
          </a:p>
        </p:txBody>
      </p:sp>
      <p:sp>
        <p:nvSpPr>
          <p:cNvPr id="7" name="Rectangle 17"/>
          <p:cNvSpPr>
            <a:spLocks noGrp="1" noChangeArrowheads="1"/>
          </p:cNvSpPr>
          <p:nvPr>
            <p:ph type="sldNum" sz="quarter" idx="12"/>
          </p:nvPr>
        </p:nvSpPr>
        <p:spPr>
          <a:xfrm>
            <a:off x="6934200" y="6324600"/>
            <a:ext cx="1905000" cy="457200"/>
          </a:xfrm>
          <a:prstGeom prst="rect">
            <a:avLst/>
          </a:prstGeom>
        </p:spPr>
        <p:txBody>
          <a:bodyPr vert="horz" wrap="square" lIns="91440" tIns="45720" rIns="91440" bIns="45720" numCol="1" anchor="t" anchorCtr="0" compatLnSpc="1">
            <a:prstTxWarp prst="textNoShape">
              <a:avLst/>
            </a:prstTxWarp>
          </a:bodyPr>
          <a:lstStyle>
            <a:lvl1pPr>
              <a:defRPr>
                <a:latin typeface="Arial Narrow" charset="0"/>
                <a:cs typeface="Times New Roman" charset="0"/>
              </a:defRPr>
            </a:lvl1pPr>
          </a:lstStyle>
          <a:p>
            <a:pPr>
              <a:defRPr/>
            </a:pPr>
            <a:fld id="{DDA2768C-5452-4372-8BC0-77658BA7A6F3}" type="slidenum">
              <a:rPr lang="en-US" smtClean="0"/>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4" descr="TH Attorneys.jpg"/>
          <p:cNvPicPr>
            <a:picLocks noChangeAspect="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1027" name="Rectangle 13"/>
          <p:cNvSpPr>
            <a:spLocks noGrp="1" noChangeArrowheads="1"/>
          </p:cNvSpPr>
          <p:nvPr>
            <p:ph type="title"/>
          </p:nvPr>
        </p:nvSpPr>
        <p:spPr bwMode="auto">
          <a:xfrm>
            <a:off x="914400" y="381000"/>
            <a:ext cx="7315200" cy="584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spAutoFit/>
          </a:bodyPr>
          <a:lstStyle/>
          <a:p>
            <a:pPr lvl="0"/>
            <a:r>
              <a:rPr lang="en-US" smtClean="0"/>
              <a:t>Click to edit Master title style</a:t>
            </a:r>
          </a:p>
        </p:txBody>
      </p:sp>
      <p:sp>
        <p:nvSpPr>
          <p:cNvPr id="1028" name="Rectangle 14"/>
          <p:cNvSpPr>
            <a:spLocks noGrp="1" noChangeArrowheads="1"/>
          </p:cNvSpPr>
          <p:nvPr>
            <p:ph type="body" idx="1"/>
          </p:nvPr>
        </p:nvSpPr>
        <p:spPr bwMode="auto">
          <a:xfrm>
            <a:off x="914400" y="1676400"/>
            <a:ext cx="7315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978" r:id="rId1"/>
    <p:sldLayoutId id="2147483979" r:id="rId2"/>
    <p:sldLayoutId id="2147483980" r:id="rId3"/>
    <p:sldLayoutId id="2147483981" r:id="rId4"/>
    <p:sldLayoutId id="2147483982" r:id="rId5"/>
    <p:sldLayoutId id="2147483983" r:id="rId6"/>
    <p:sldLayoutId id="2147483984" r:id="rId7"/>
    <p:sldLayoutId id="2147483985" r:id="rId8"/>
    <p:sldLayoutId id="2147483986" r:id="rId9"/>
    <p:sldLayoutId id="2147483987" r:id="rId10"/>
    <p:sldLayoutId id="2147483988" r:id="rId11"/>
  </p:sldLayoutIdLst>
  <p:timing>
    <p:tnLst>
      <p:par>
        <p:cTn id="1" dur="indefinite" restart="never" nodeType="tmRoot"/>
      </p:par>
    </p:tnLst>
  </p:timing>
  <p:txStyles>
    <p:titleStyle>
      <a:lvl1pPr algn="l" rtl="0" eaLnBrk="1" fontAlgn="base" hangingPunct="1">
        <a:spcBef>
          <a:spcPct val="0"/>
        </a:spcBef>
        <a:spcAft>
          <a:spcPct val="0"/>
        </a:spcAft>
        <a:defRPr sz="3200">
          <a:solidFill>
            <a:srgbClr val="00467F"/>
          </a:solidFill>
          <a:latin typeface="Georgia"/>
          <a:ea typeface="Times New Roman" charset="-52"/>
          <a:cs typeface="Georgia"/>
        </a:defRPr>
      </a:lvl1pPr>
      <a:lvl2pPr algn="l" rtl="0" eaLnBrk="1" fontAlgn="base" hangingPunct="1">
        <a:spcBef>
          <a:spcPct val="0"/>
        </a:spcBef>
        <a:spcAft>
          <a:spcPct val="0"/>
        </a:spcAft>
        <a:defRPr sz="3200">
          <a:solidFill>
            <a:srgbClr val="00467F"/>
          </a:solidFill>
          <a:latin typeface="Georgia" charset="0"/>
          <a:ea typeface="Times New Roman" charset="-52"/>
          <a:cs typeface="Georgia" pitchFamily="18" charset="0"/>
        </a:defRPr>
      </a:lvl2pPr>
      <a:lvl3pPr algn="l" rtl="0" eaLnBrk="1" fontAlgn="base" hangingPunct="1">
        <a:spcBef>
          <a:spcPct val="0"/>
        </a:spcBef>
        <a:spcAft>
          <a:spcPct val="0"/>
        </a:spcAft>
        <a:defRPr sz="3200">
          <a:solidFill>
            <a:srgbClr val="00467F"/>
          </a:solidFill>
          <a:latin typeface="Georgia" charset="0"/>
          <a:ea typeface="Times New Roman" charset="-52"/>
          <a:cs typeface="Georgia" pitchFamily="18" charset="0"/>
        </a:defRPr>
      </a:lvl3pPr>
      <a:lvl4pPr algn="l" rtl="0" eaLnBrk="1" fontAlgn="base" hangingPunct="1">
        <a:spcBef>
          <a:spcPct val="0"/>
        </a:spcBef>
        <a:spcAft>
          <a:spcPct val="0"/>
        </a:spcAft>
        <a:defRPr sz="3200">
          <a:solidFill>
            <a:srgbClr val="00467F"/>
          </a:solidFill>
          <a:latin typeface="Georgia" charset="0"/>
          <a:ea typeface="Times New Roman" charset="-52"/>
          <a:cs typeface="Georgia" pitchFamily="18" charset="0"/>
        </a:defRPr>
      </a:lvl4pPr>
      <a:lvl5pPr algn="l" rtl="0" eaLnBrk="1" fontAlgn="base" hangingPunct="1">
        <a:spcBef>
          <a:spcPct val="0"/>
        </a:spcBef>
        <a:spcAft>
          <a:spcPct val="0"/>
        </a:spcAft>
        <a:defRPr sz="3200">
          <a:solidFill>
            <a:srgbClr val="00467F"/>
          </a:solidFill>
          <a:latin typeface="Georgia" charset="0"/>
          <a:ea typeface="Times New Roman" charset="-52"/>
          <a:cs typeface="Georgia" pitchFamily="18" charset="0"/>
        </a:defRPr>
      </a:lvl5pPr>
      <a:lvl6pPr marL="457200" algn="ctr" rtl="0" eaLnBrk="1" fontAlgn="base" hangingPunct="1">
        <a:spcBef>
          <a:spcPct val="0"/>
        </a:spcBef>
        <a:spcAft>
          <a:spcPct val="0"/>
        </a:spcAft>
        <a:defRPr sz="4400">
          <a:solidFill>
            <a:schemeClr val="tx2"/>
          </a:solidFill>
          <a:latin typeface="Arial" charset="0"/>
          <a:cs typeface="Times New Roman" pitchFamily="18" charset="0"/>
        </a:defRPr>
      </a:lvl6pPr>
      <a:lvl7pPr marL="914400" algn="ctr" rtl="0" eaLnBrk="1" fontAlgn="base" hangingPunct="1">
        <a:spcBef>
          <a:spcPct val="0"/>
        </a:spcBef>
        <a:spcAft>
          <a:spcPct val="0"/>
        </a:spcAft>
        <a:defRPr sz="4400">
          <a:solidFill>
            <a:schemeClr val="tx2"/>
          </a:solidFill>
          <a:latin typeface="Arial" charset="0"/>
          <a:cs typeface="Times New Roman" pitchFamily="18" charset="0"/>
        </a:defRPr>
      </a:lvl7pPr>
      <a:lvl8pPr marL="1371600" algn="ctr" rtl="0" eaLnBrk="1" fontAlgn="base" hangingPunct="1">
        <a:spcBef>
          <a:spcPct val="0"/>
        </a:spcBef>
        <a:spcAft>
          <a:spcPct val="0"/>
        </a:spcAft>
        <a:defRPr sz="4400">
          <a:solidFill>
            <a:schemeClr val="tx2"/>
          </a:solidFill>
          <a:latin typeface="Arial" charset="0"/>
          <a:cs typeface="Times New Roman" pitchFamily="18" charset="0"/>
        </a:defRPr>
      </a:lvl8pPr>
      <a:lvl9pPr marL="1828800" algn="ctr" rtl="0" eaLnBrk="1" fontAlgn="base" hangingPunct="1">
        <a:spcBef>
          <a:spcPct val="0"/>
        </a:spcBef>
        <a:spcAft>
          <a:spcPct val="0"/>
        </a:spcAft>
        <a:defRPr sz="4400">
          <a:solidFill>
            <a:schemeClr val="tx2"/>
          </a:solidFill>
          <a:latin typeface="Arial" charset="0"/>
          <a:cs typeface="Times New Roman" pitchFamily="18" charset="0"/>
        </a:defRPr>
      </a:lvl9pPr>
    </p:titleStyle>
    <p:bodyStyle>
      <a:lvl1pPr marL="342900" indent="-342900" algn="l" rtl="0" eaLnBrk="1" fontAlgn="base" hangingPunct="1">
        <a:spcBef>
          <a:spcPct val="20000"/>
        </a:spcBef>
        <a:spcAft>
          <a:spcPct val="0"/>
        </a:spcAft>
        <a:buClr>
          <a:srgbClr val="1F4081"/>
        </a:buClr>
        <a:buSzPct val="80000"/>
        <a:buFont typeface="Wingdings" pitchFamily="2" charset="2"/>
        <a:buChar char="§"/>
        <a:defRPr sz="2400">
          <a:solidFill>
            <a:srgbClr val="6A737B"/>
          </a:solidFill>
          <a:latin typeface="Arial"/>
          <a:ea typeface="Times New Roman" charset="-52"/>
          <a:cs typeface="Arial"/>
        </a:defRPr>
      </a:lvl1pPr>
      <a:lvl2pPr marL="742950" indent="-285750" algn="l" rtl="0" eaLnBrk="1" fontAlgn="base" hangingPunct="1">
        <a:spcBef>
          <a:spcPct val="20000"/>
        </a:spcBef>
        <a:spcAft>
          <a:spcPct val="0"/>
        </a:spcAft>
        <a:buClr>
          <a:srgbClr val="1F4081"/>
        </a:buClr>
        <a:buSzPct val="80000"/>
        <a:buFont typeface="Wingdings" pitchFamily="2" charset="2"/>
        <a:buChar char="§"/>
        <a:defRPr sz="2200">
          <a:solidFill>
            <a:srgbClr val="6A737B"/>
          </a:solidFill>
          <a:latin typeface="Arial"/>
          <a:ea typeface="Times New Roman" charset="-52"/>
          <a:cs typeface="Arial"/>
        </a:defRPr>
      </a:lvl2pPr>
      <a:lvl3pPr marL="1143000" indent="-228600" algn="l" rtl="0" eaLnBrk="1" fontAlgn="base" hangingPunct="1">
        <a:spcBef>
          <a:spcPct val="20000"/>
        </a:spcBef>
        <a:spcAft>
          <a:spcPct val="0"/>
        </a:spcAft>
        <a:buClr>
          <a:srgbClr val="1F4081"/>
        </a:buClr>
        <a:buSzPct val="80000"/>
        <a:buFont typeface="Wingdings" pitchFamily="2" charset="2"/>
        <a:buChar char="§"/>
        <a:defRPr>
          <a:solidFill>
            <a:srgbClr val="6A737B"/>
          </a:solidFill>
          <a:latin typeface="Arial"/>
          <a:ea typeface="Times New Roman" charset="-52"/>
          <a:cs typeface="Arial"/>
        </a:defRPr>
      </a:lvl3pPr>
      <a:lvl4pPr marL="1600200" indent="-228600" algn="l" rtl="0" eaLnBrk="1" fontAlgn="base" hangingPunct="1">
        <a:spcBef>
          <a:spcPct val="20000"/>
        </a:spcBef>
        <a:spcAft>
          <a:spcPct val="0"/>
        </a:spcAft>
        <a:buClr>
          <a:srgbClr val="1F4081"/>
        </a:buClr>
        <a:buSzPct val="80000"/>
        <a:buFont typeface="Wingdings" pitchFamily="2" charset="2"/>
        <a:buChar char="§"/>
        <a:defRPr>
          <a:solidFill>
            <a:srgbClr val="6A737B"/>
          </a:solidFill>
          <a:latin typeface="Arial"/>
          <a:ea typeface="Times New Roman" charset="-52"/>
          <a:cs typeface="Arial"/>
        </a:defRPr>
      </a:lvl4pPr>
      <a:lvl5pPr marL="2057400" indent="-228600" algn="l" rtl="0" eaLnBrk="1" fontAlgn="base" hangingPunct="1">
        <a:spcBef>
          <a:spcPct val="20000"/>
        </a:spcBef>
        <a:spcAft>
          <a:spcPct val="0"/>
        </a:spcAft>
        <a:buClr>
          <a:srgbClr val="1F4081"/>
        </a:buClr>
        <a:buSzPct val="80000"/>
        <a:buFont typeface="Wingdings" pitchFamily="2" charset="2"/>
        <a:buChar char="§"/>
        <a:defRPr>
          <a:solidFill>
            <a:srgbClr val="6A737B"/>
          </a:solidFill>
          <a:latin typeface="Arial"/>
          <a:ea typeface="Times New Roman" charset="-52"/>
          <a:cs typeface="Arial"/>
        </a:defRPr>
      </a:lvl5pPr>
      <a:lvl6pPr marL="2514600" indent="-228600" algn="l" rtl="0" eaLnBrk="1" fontAlgn="base" hangingPunct="1">
        <a:spcBef>
          <a:spcPct val="20000"/>
        </a:spcBef>
        <a:spcAft>
          <a:spcPct val="0"/>
        </a:spcAft>
        <a:buClr>
          <a:schemeClr val="accent2"/>
        </a:buClr>
        <a:buSzPct val="55000"/>
        <a:buFont typeface="Wingdings" pitchFamily="2" charset="2"/>
        <a:buChar char="l"/>
        <a:defRPr sz="2000">
          <a:solidFill>
            <a:schemeClr val="tx1"/>
          </a:solidFill>
          <a:latin typeface="+mn-lt"/>
          <a:cs typeface="+mn-cs"/>
        </a:defRPr>
      </a:lvl6pPr>
      <a:lvl7pPr marL="2971800" indent="-228600" algn="l" rtl="0" eaLnBrk="1" fontAlgn="base" hangingPunct="1">
        <a:spcBef>
          <a:spcPct val="20000"/>
        </a:spcBef>
        <a:spcAft>
          <a:spcPct val="0"/>
        </a:spcAft>
        <a:buClr>
          <a:schemeClr val="accent2"/>
        </a:buClr>
        <a:buSzPct val="55000"/>
        <a:buFont typeface="Wingdings" pitchFamily="2" charset="2"/>
        <a:buChar char="l"/>
        <a:defRPr sz="2000">
          <a:solidFill>
            <a:schemeClr val="tx1"/>
          </a:solidFill>
          <a:latin typeface="+mn-lt"/>
          <a:cs typeface="+mn-cs"/>
        </a:defRPr>
      </a:lvl7pPr>
      <a:lvl8pPr marL="3429000" indent="-228600" algn="l" rtl="0" eaLnBrk="1" fontAlgn="base" hangingPunct="1">
        <a:spcBef>
          <a:spcPct val="20000"/>
        </a:spcBef>
        <a:spcAft>
          <a:spcPct val="0"/>
        </a:spcAft>
        <a:buClr>
          <a:schemeClr val="accent2"/>
        </a:buClr>
        <a:buSzPct val="55000"/>
        <a:buFont typeface="Wingdings" pitchFamily="2" charset="2"/>
        <a:buChar char="l"/>
        <a:defRPr sz="2000">
          <a:solidFill>
            <a:schemeClr val="tx1"/>
          </a:solidFill>
          <a:latin typeface="+mn-lt"/>
          <a:cs typeface="+mn-cs"/>
        </a:defRPr>
      </a:lvl8pPr>
      <a:lvl9pPr marL="3886200" indent="-228600" algn="l" rtl="0" eaLnBrk="1" fontAlgn="base" hangingPunct="1">
        <a:spcBef>
          <a:spcPct val="20000"/>
        </a:spcBef>
        <a:spcAft>
          <a:spcPct val="0"/>
        </a:spcAft>
        <a:buClr>
          <a:schemeClr val="accent2"/>
        </a:buClr>
        <a:buSzPct val="55000"/>
        <a:buFont typeface="Wingdings" pitchFamily="2" charset="2"/>
        <a:buChar char="l"/>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1.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096000" y="0"/>
            <a:ext cx="3048000" cy="6858000"/>
          </a:xfrm>
          <a:prstGeom prst="rect">
            <a:avLst/>
          </a:prstGeom>
          <a:solidFill>
            <a:schemeClr val="bg1">
              <a:lumMod val="85000"/>
            </a:schemeClr>
          </a:solidFill>
          <a:ln cmpd="tri">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13315" name="Rectangle 3"/>
          <p:cNvSpPr>
            <a:spLocks noChangeArrowheads="1"/>
          </p:cNvSpPr>
          <p:nvPr/>
        </p:nvSpPr>
        <p:spPr bwMode="auto">
          <a:xfrm>
            <a:off x="6096000" y="3965008"/>
            <a:ext cx="3048000" cy="1846659"/>
          </a:xfrm>
          <a:prstGeom prst="rect">
            <a:avLst/>
          </a:prstGeom>
          <a:noFill/>
          <a:ln w="9525">
            <a:noFill/>
            <a:miter lim="800000"/>
            <a:headEnd/>
            <a:tailEnd/>
          </a:ln>
        </p:spPr>
        <p:txBody>
          <a:bodyPr wrap="square" anchor="ctr">
            <a:spAutoFit/>
          </a:bodyPr>
          <a:lstStyle/>
          <a:p>
            <a:pPr eaLnBrk="0" hangingPunct="0"/>
            <a:endParaRPr lang="en-US" sz="1400" dirty="0" smtClean="0">
              <a:solidFill>
                <a:srgbClr val="000000"/>
              </a:solidFill>
              <a:latin typeface="Californian FB" pitchFamily="18" charset="0"/>
              <a:cs typeface="Times New Roman" pitchFamily="18" charset="0"/>
            </a:endParaRPr>
          </a:p>
          <a:p>
            <a:pPr eaLnBrk="0" hangingPunct="0"/>
            <a:r>
              <a:rPr lang="en-US" sz="1600" b="1" dirty="0" smtClean="0">
                <a:solidFill>
                  <a:schemeClr val="tx2"/>
                </a:solidFill>
                <a:latin typeface="Californian FB" pitchFamily="18" charset="0"/>
                <a:cs typeface="Times New Roman" pitchFamily="18" charset="0"/>
              </a:rPr>
              <a:t>Janet L. Horton</a:t>
            </a:r>
            <a:endParaRPr lang="en-US" sz="1600" b="1" dirty="0">
              <a:solidFill>
                <a:schemeClr val="tx2"/>
              </a:solidFill>
              <a:latin typeface="Californian FB" pitchFamily="18" charset="0"/>
              <a:cs typeface="Times New Roman" pitchFamily="18" charset="0"/>
            </a:endParaRPr>
          </a:p>
          <a:p>
            <a:pPr>
              <a:buFont typeface="Arial" pitchFamily="34" charset="0"/>
              <a:buNone/>
            </a:pPr>
            <a:r>
              <a:rPr lang="en-US" sz="1400" b="1" dirty="0" smtClean="0">
                <a:solidFill>
                  <a:schemeClr val="tx2"/>
                </a:solidFill>
                <a:latin typeface="Californian FB" pitchFamily="18" charset="0"/>
                <a:cs typeface="Arial" pitchFamily="34" charset="0"/>
              </a:rPr>
              <a:t>Thompson </a:t>
            </a:r>
            <a:r>
              <a:rPr lang="en-US" sz="1400" b="1" dirty="0">
                <a:solidFill>
                  <a:schemeClr val="tx2"/>
                </a:solidFill>
                <a:latin typeface="Californian FB" pitchFamily="18" charset="0"/>
                <a:cs typeface="Arial" pitchFamily="34" charset="0"/>
              </a:rPr>
              <a:t>&amp; Horton LLP</a:t>
            </a:r>
          </a:p>
          <a:p>
            <a:r>
              <a:rPr lang="en-US" sz="1400" b="1" dirty="0">
                <a:solidFill>
                  <a:schemeClr val="tx2"/>
                </a:solidFill>
                <a:latin typeface="Californian FB" pitchFamily="18" charset="0"/>
                <a:cs typeface="Arial" pitchFamily="34" charset="0"/>
              </a:rPr>
              <a:t>3200 Southwest Freeway, Suite 2000</a:t>
            </a:r>
          </a:p>
          <a:p>
            <a:pPr>
              <a:buFont typeface="Arial" pitchFamily="34" charset="0"/>
              <a:buNone/>
            </a:pPr>
            <a:r>
              <a:rPr lang="en-US" sz="1400" b="1" dirty="0">
                <a:solidFill>
                  <a:schemeClr val="tx2"/>
                </a:solidFill>
                <a:latin typeface="Californian FB" pitchFamily="18" charset="0"/>
                <a:cs typeface="Arial" pitchFamily="34" charset="0"/>
              </a:rPr>
              <a:t>Houston, Texas  77027</a:t>
            </a:r>
          </a:p>
          <a:p>
            <a:pPr>
              <a:buFont typeface="Arial" pitchFamily="34" charset="0"/>
              <a:buNone/>
            </a:pPr>
            <a:endParaRPr lang="en-US" sz="1400" b="1" dirty="0">
              <a:solidFill>
                <a:schemeClr val="tx2"/>
              </a:solidFill>
              <a:latin typeface="Californian FB" pitchFamily="18" charset="0"/>
              <a:cs typeface="Arial" pitchFamily="34" charset="0"/>
            </a:endParaRPr>
          </a:p>
          <a:p>
            <a:pPr eaLnBrk="0" hangingPunct="0"/>
            <a:r>
              <a:rPr lang="en-US" sz="1400" b="1" dirty="0" smtClean="0">
                <a:solidFill>
                  <a:schemeClr val="tx2"/>
                </a:solidFill>
                <a:latin typeface="Californian FB" pitchFamily="18" charset="0"/>
                <a:cs typeface="Times New Roman" pitchFamily="18" charset="0"/>
              </a:rPr>
              <a:t>jhorton@thompsonhorton.com</a:t>
            </a:r>
            <a:endParaRPr lang="en-US" sz="1400" b="1" dirty="0">
              <a:solidFill>
                <a:schemeClr val="tx2"/>
              </a:solidFill>
              <a:latin typeface="Californian FB" pitchFamily="18" charset="0"/>
              <a:cs typeface="Times New Roman" pitchFamily="18" charset="0"/>
            </a:endParaRPr>
          </a:p>
          <a:p>
            <a:pPr eaLnBrk="0" hangingPunct="0"/>
            <a:r>
              <a:rPr lang="en-US" sz="1400" b="1" dirty="0" smtClean="0">
                <a:solidFill>
                  <a:schemeClr val="tx2"/>
                </a:solidFill>
                <a:latin typeface="Californian FB" pitchFamily="18" charset="0"/>
                <a:cs typeface="Times New Roman" pitchFamily="18" charset="0"/>
              </a:rPr>
              <a:t>713-554-6746</a:t>
            </a:r>
            <a:endParaRPr lang="en-US" b="1" dirty="0">
              <a:solidFill>
                <a:schemeClr val="tx2"/>
              </a:solidFill>
            </a:endParaRPr>
          </a:p>
        </p:txBody>
      </p:sp>
      <p:cxnSp>
        <p:nvCxnSpPr>
          <p:cNvPr id="6" name="Straight Connector 5"/>
          <p:cNvCxnSpPr/>
          <p:nvPr/>
        </p:nvCxnSpPr>
        <p:spPr>
          <a:xfrm rot="5400000">
            <a:off x="2667000" y="3429000"/>
            <a:ext cx="6858000" cy="0"/>
          </a:xfrm>
          <a:prstGeom prst="line">
            <a:avLst/>
          </a:prstGeom>
          <a:ln cmpd="tri">
            <a:solidFill>
              <a:schemeClr val="tx1"/>
            </a:solidFill>
          </a:ln>
        </p:spPr>
        <p:style>
          <a:lnRef idx="2">
            <a:schemeClr val="accent1"/>
          </a:lnRef>
          <a:fillRef idx="0">
            <a:schemeClr val="accent1"/>
          </a:fillRef>
          <a:effectRef idx="1">
            <a:schemeClr val="accent1"/>
          </a:effectRef>
          <a:fontRef idx="minor">
            <a:schemeClr val="tx1"/>
          </a:fontRef>
        </p:style>
      </p:cxnSp>
      <p:sp>
        <p:nvSpPr>
          <p:cNvPr id="13317" name="Rectangle 2"/>
          <p:cNvSpPr>
            <a:spLocks noChangeArrowheads="1"/>
          </p:cNvSpPr>
          <p:nvPr/>
        </p:nvSpPr>
        <p:spPr bwMode="auto">
          <a:xfrm>
            <a:off x="1066800" y="990600"/>
            <a:ext cx="7467600" cy="2603500"/>
          </a:xfrm>
          <a:prstGeom prst="rect">
            <a:avLst/>
          </a:prstGeom>
          <a:solidFill>
            <a:srgbClr val="A5A5A5"/>
          </a:solidFill>
          <a:ln w="12700">
            <a:solidFill>
              <a:srgbClr val="000000"/>
            </a:solidFill>
            <a:miter lim="800000"/>
            <a:headEnd/>
            <a:tailEnd/>
          </a:ln>
        </p:spPr>
        <p:txBody>
          <a:bodyPr lIns="182880" rIns="182880" anchor="ctr"/>
          <a:lstStyle/>
          <a:p>
            <a:pPr algn="ctr"/>
            <a:r>
              <a:rPr lang="en-US" sz="2400" dirty="0" smtClean="0">
                <a:latin typeface="Cambria" pitchFamily="18" charset="0"/>
              </a:rPr>
              <a:t>  </a:t>
            </a:r>
          </a:p>
        </p:txBody>
      </p:sp>
      <p:sp>
        <p:nvSpPr>
          <p:cNvPr id="7" name="Rectangle 2"/>
          <p:cNvSpPr txBox="1">
            <a:spLocks noChangeArrowheads="1"/>
          </p:cNvSpPr>
          <p:nvPr/>
        </p:nvSpPr>
        <p:spPr>
          <a:xfrm>
            <a:off x="1219200" y="1371600"/>
            <a:ext cx="7086600" cy="1200150"/>
          </a:xfrm>
          <a:prstGeom prst="rect">
            <a:avLst/>
          </a:prstGeom>
        </p:spPr>
        <p:txBody>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en-US" sz="3200" b="1" i="0" u="none" strike="noStrike" kern="1200" cap="none" spc="0" normalizeH="0" baseline="0" noProof="0" dirty="0" smtClean="0">
                <a:ln>
                  <a:noFill/>
                </a:ln>
                <a:solidFill>
                  <a:srgbClr val="00467F"/>
                </a:solidFill>
                <a:effectLst/>
                <a:uLnTx/>
                <a:uFillTx/>
                <a:latin typeface="+mj-lt"/>
                <a:ea typeface="Times New Roman" pitchFamily="18" charset="0"/>
              </a:rPr>
              <a:t>Special Education Evaluations:</a:t>
            </a:r>
          </a:p>
          <a:p>
            <a:pPr marL="0" marR="0" lvl="0" indent="0" algn="ctr" defTabSz="457200" rtl="0" eaLnBrk="1" fontAlgn="base" latinLnBrk="0" hangingPunct="1">
              <a:lnSpc>
                <a:spcPct val="100000"/>
              </a:lnSpc>
              <a:spcBef>
                <a:spcPct val="0"/>
              </a:spcBef>
              <a:spcAft>
                <a:spcPct val="0"/>
              </a:spcAft>
              <a:buClrTx/>
              <a:buSzTx/>
              <a:buFontTx/>
              <a:buNone/>
              <a:tabLst/>
              <a:defRPr/>
            </a:pPr>
            <a:r>
              <a:rPr lang="en-US" sz="3200" b="1" dirty="0" smtClean="0">
                <a:solidFill>
                  <a:srgbClr val="00467F"/>
                </a:solidFill>
                <a:latin typeface="+mj-lt"/>
                <a:ea typeface="Times New Roman" pitchFamily="18" charset="0"/>
              </a:rPr>
              <a:t>Legal Issues</a:t>
            </a:r>
          </a:p>
          <a:p>
            <a:pPr marL="0" marR="0" lvl="0" indent="0" algn="ctr" defTabSz="457200" rtl="0" eaLnBrk="1" fontAlgn="base" latinLnBrk="0" hangingPunct="1">
              <a:lnSpc>
                <a:spcPct val="100000"/>
              </a:lnSpc>
              <a:spcBef>
                <a:spcPts val="1200"/>
              </a:spcBef>
              <a:spcAft>
                <a:spcPct val="0"/>
              </a:spcAft>
              <a:buClrTx/>
              <a:buSzTx/>
              <a:buFontTx/>
              <a:buNone/>
              <a:tabLst/>
              <a:defRPr/>
            </a:pPr>
            <a:r>
              <a:rPr lang="en-US" sz="2800" b="1" dirty="0" smtClean="0">
                <a:solidFill>
                  <a:srgbClr val="00467F"/>
                </a:solidFill>
                <a:latin typeface="+mj-lt"/>
                <a:ea typeface="Times New Roman" pitchFamily="18" charset="0"/>
              </a:rPr>
              <a:t>Region 4 Education Service Center</a:t>
            </a:r>
          </a:p>
          <a:p>
            <a:pPr marL="0" marR="0" lvl="0" indent="0" algn="ctr" defTabSz="457200" rtl="0" eaLnBrk="1" fontAlgn="base" latinLnBrk="0" hangingPunct="1">
              <a:lnSpc>
                <a:spcPct val="100000"/>
              </a:lnSpc>
              <a:spcBef>
                <a:spcPct val="0"/>
              </a:spcBef>
              <a:spcAft>
                <a:spcPct val="0"/>
              </a:spcAft>
              <a:buClrTx/>
              <a:buSzTx/>
              <a:buFontTx/>
              <a:buNone/>
              <a:tabLst/>
              <a:defRPr/>
            </a:pPr>
            <a:r>
              <a:rPr lang="en-US" sz="2800" b="1" dirty="0" smtClean="0">
                <a:solidFill>
                  <a:srgbClr val="00467F"/>
                </a:solidFill>
                <a:latin typeface="+mj-lt"/>
                <a:ea typeface="Times New Roman" pitchFamily="18" charset="0"/>
              </a:rPr>
              <a:t>June 5, 2014</a:t>
            </a:r>
          </a:p>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n-US" sz="3600" b="1" i="0" u="none" strike="noStrike" kern="1200" cap="none" spc="0" normalizeH="0" baseline="0" noProof="0" dirty="0" smtClean="0">
              <a:ln>
                <a:noFill/>
              </a:ln>
              <a:solidFill>
                <a:srgbClr val="00467F"/>
              </a:solidFill>
              <a:effectLst/>
              <a:uLnTx/>
              <a:uFillTx/>
              <a:latin typeface="Times New Roman" pitchFamily="18" charset="0"/>
              <a:ea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457200" y="381000"/>
            <a:ext cx="8153400" cy="5334000"/>
          </a:xfrm>
        </p:spPr>
        <p:txBody>
          <a:bodyPr>
            <a:normAutofit lnSpcReduction="10000"/>
          </a:bodyPr>
          <a:lstStyle/>
          <a:p>
            <a:pPr marL="0" eaLnBrk="1" hangingPunct="1">
              <a:buNone/>
            </a:pPr>
            <a:r>
              <a:rPr lang="en-US" sz="3600" dirty="0" smtClean="0">
                <a:solidFill>
                  <a:srgbClr val="00467F"/>
                </a:solidFill>
                <a:latin typeface="Georgia"/>
                <a:cs typeface="Georgia"/>
              </a:rPr>
              <a:t>Prior written notice to the parent is required.</a:t>
            </a:r>
          </a:p>
          <a:p>
            <a:pPr algn="just" eaLnBrk="1" hangingPunct="1">
              <a:spcBef>
                <a:spcPts val="1200"/>
              </a:spcBef>
              <a:buFont typeface="Arial" pitchFamily="34" charset="0"/>
              <a:buChar char="•"/>
            </a:pPr>
            <a:r>
              <a:rPr lang="en-US" sz="2800" dirty="0" smtClean="0">
                <a:solidFill>
                  <a:schemeClr val="tx1"/>
                </a:solidFill>
                <a:latin typeface="+mn-lt"/>
                <a:ea typeface="Times New Roman" pitchFamily="18" charset="0"/>
                <a:cs typeface="Arial" charset="0"/>
              </a:rPr>
              <a:t>Description of action refused.</a:t>
            </a:r>
          </a:p>
          <a:p>
            <a:pPr algn="just" eaLnBrk="1" hangingPunct="1">
              <a:buFont typeface="Arial" pitchFamily="34" charset="0"/>
              <a:buChar char="•"/>
            </a:pPr>
            <a:r>
              <a:rPr lang="en-US" sz="2800" dirty="0" smtClean="0">
                <a:solidFill>
                  <a:schemeClr val="tx1"/>
                </a:solidFill>
                <a:latin typeface="+mn-lt"/>
                <a:ea typeface="Times New Roman" pitchFamily="18" charset="0"/>
                <a:cs typeface="Arial" charset="0"/>
              </a:rPr>
              <a:t>Explanation of why refused.</a:t>
            </a:r>
          </a:p>
          <a:p>
            <a:pPr algn="just" eaLnBrk="1" hangingPunct="1">
              <a:buFont typeface="Arial" pitchFamily="34" charset="0"/>
              <a:buChar char="•"/>
            </a:pPr>
            <a:r>
              <a:rPr lang="en-US" sz="2800" dirty="0" smtClean="0">
                <a:solidFill>
                  <a:schemeClr val="tx1"/>
                </a:solidFill>
                <a:latin typeface="+mn-lt"/>
                <a:ea typeface="Times New Roman" pitchFamily="18" charset="0"/>
                <a:cs typeface="Arial" charset="0"/>
              </a:rPr>
              <a:t>Documentation and data used as basis of refusal.</a:t>
            </a:r>
          </a:p>
          <a:p>
            <a:pPr algn="just" eaLnBrk="1" hangingPunct="1">
              <a:buFont typeface="Arial" pitchFamily="34" charset="0"/>
              <a:buChar char="•"/>
            </a:pPr>
            <a:r>
              <a:rPr lang="en-US" sz="2800" dirty="0" smtClean="0">
                <a:solidFill>
                  <a:schemeClr val="tx1"/>
                </a:solidFill>
                <a:latin typeface="+mn-lt"/>
                <a:ea typeface="Times New Roman" pitchFamily="18" charset="0"/>
                <a:cs typeface="Arial" charset="0"/>
              </a:rPr>
              <a:t>Other options considered and why rejected.</a:t>
            </a:r>
          </a:p>
          <a:p>
            <a:pPr algn="just" eaLnBrk="1" hangingPunct="1">
              <a:buFont typeface="Arial" pitchFamily="34" charset="0"/>
              <a:buChar char="•"/>
            </a:pPr>
            <a:r>
              <a:rPr lang="en-US" sz="2800" dirty="0" smtClean="0">
                <a:solidFill>
                  <a:schemeClr val="tx1"/>
                </a:solidFill>
                <a:latin typeface="+mn-lt"/>
                <a:ea typeface="Times New Roman" pitchFamily="18" charset="0"/>
                <a:cs typeface="Arial" charset="0"/>
              </a:rPr>
              <a:t>Other factors relevant to refusal.</a:t>
            </a:r>
          </a:p>
          <a:p>
            <a:pPr algn="just" eaLnBrk="1" hangingPunct="1">
              <a:buFont typeface="Arial" pitchFamily="34" charset="0"/>
              <a:buChar char="•"/>
            </a:pPr>
            <a:r>
              <a:rPr lang="en-US" sz="2800" dirty="0" smtClean="0">
                <a:solidFill>
                  <a:schemeClr val="tx1"/>
                </a:solidFill>
                <a:latin typeface="+mn-lt"/>
                <a:ea typeface="Times New Roman" pitchFamily="18" charset="0"/>
                <a:cs typeface="Arial" charset="0"/>
              </a:rPr>
              <a:t>Copy of procedural safeguards.</a:t>
            </a:r>
          </a:p>
          <a:p>
            <a:pPr algn="just" eaLnBrk="1" hangingPunct="1">
              <a:buFont typeface="Arial" pitchFamily="34" charset="0"/>
              <a:buChar char="•"/>
            </a:pPr>
            <a:r>
              <a:rPr lang="en-US" sz="2800" dirty="0" smtClean="0">
                <a:solidFill>
                  <a:schemeClr val="tx1"/>
                </a:solidFill>
                <a:latin typeface="+mn-lt"/>
                <a:ea typeface="Times New Roman" pitchFamily="18" charset="0"/>
                <a:cs typeface="Arial" charset="0"/>
              </a:rPr>
              <a:t>Sources to contact for assistance.</a:t>
            </a:r>
          </a:p>
          <a:p>
            <a:pPr algn="just" eaLnBrk="1" hangingPunct="1">
              <a:buNone/>
            </a:pPr>
            <a:r>
              <a:rPr lang="en-US" sz="2800" dirty="0" smtClean="0">
                <a:solidFill>
                  <a:schemeClr val="tx1"/>
                </a:solidFill>
                <a:latin typeface="+mn-lt"/>
                <a:ea typeface="Times New Roman" pitchFamily="18" charset="0"/>
                <a:cs typeface="Arial" charset="0"/>
              </a:rPr>
              <a:t>Reg. 300.503.</a:t>
            </a:r>
          </a:p>
          <a:p>
            <a:pPr eaLnBrk="1" hangingPunct="1"/>
            <a:endParaRPr lang="en-US" sz="3600" dirty="0" smtClean="0">
              <a:solidFill>
                <a:schemeClr val="tx1"/>
              </a:solidFill>
              <a:latin typeface="+mn-lt"/>
              <a:ea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609600"/>
            <a:ext cx="6858000" cy="3539430"/>
          </a:xfrm>
          <a:prstGeom prst="rect">
            <a:avLst/>
          </a:prstGeom>
        </p:spPr>
        <p:txBody>
          <a:bodyPr wrap="square">
            <a:spAutoFit/>
          </a:bodyPr>
          <a:lstStyle/>
          <a:p>
            <a:pPr algn="just" eaLnBrk="1" hangingPunct="1">
              <a:spcBef>
                <a:spcPts val="600"/>
              </a:spcBef>
            </a:pPr>
            <a:r>
              <a:rPr lang="en-US" sz="3200" dirty="0" smtClean="0">
                <a:latin typeface="+mn-lt"/>
                <a:ea typeface="Times New Roman" pitchFamily="18" charset="0"/>
                <a:cs typeface="Arial" charset="0"/>
              </a:rPr>
              <a:t>Consequently, while the IDEA intends that the IEPs contain accurate disability diagnoses, we will not automatically set aside an IEP for failing to include a specific disability diagnosis or containing an incorrect diagnosis.</a:t>
            </a: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838200"/>
            <a:ext cx="7391400" cy="5463034"/>
          </a:xfrm>
          <a:prstGeom prst="rect">
            <a:avLst/>
          </a:prstGeom>
        </p:spPr>
        <p:txBody>
          <a:bodyPr wrap="square">
            <a:spAutoFit/>
          </a:bodyPr>
          <a:lstStyle/>
          <a:p>
            <a:pPr algn="just" eaLnBrk="1" hangingPunct="1">
              <a:spcBef>
                <a:spcPts val="600"/>
              </a:spcBef>
            </a:pPr>
            <a:r>
              <a:rPr lang="en-US" sz="3200" dirty="0" smtClean="0">
                <a:latin typeface="+mn-lt"/>
                <a:ea typeface="Times New Roman" pitchFamily="18" charset="0"/>
                <a:cs typeface="Arial" charset="0"/>
              </a:rPr>
              <a:t>Instead, as with an other purported procedural defect, the party challenging the IEP must show that the failure to include a proper disability diagnosis compromised the pupil’s right to an appropriate education, seriously hampered the parent’s opportunity to participate in the formulation process, or caused a deprivation of educational benefits.”</a:t>
            </a:r>
          </a:p>
          <a:p>
            <a:pPr algn="just" eaLnBrk="1" hangingPunct="1">
              <a:spcBef>
                <a:spcPts val="600"/>
              </a:spcBef>
              <a:buNone/>
            </a:pPr>
            <a:endParaRPr lang="en-US" dirty="0" smtClean="0">
              <a:ea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381000" y="457200"/>
            <a:ext cx="8458200" cy="4724400"/>
          </a:xfrm>
        </p:spPr>
        <p:txBody>
          <a:bodyPr/>
          <a:lstStyle/>
          <a:p>
            <a:pPr marL="0" indent="0" eaLnBrk="1" hangingPunct="1">
              <a:buNone/>
            </a:pPr>
            <a:r>
              <a:rPr lang="en-US" sz="3200" dirty="0" smtClean="0">
                <a:solidFill>
                  <a:srgbClr val="00467F"/>
                </a:solidFill>
                <a:latin typeface="Georgia"/>
              </a:rPr>
              <a:t>Docket No. 048-SE-1010, 56 IDELR 307 (March 2011)</a:t>
            </a:r>
          </a:p>
          <a:p>
            <a:pPr marL="0" indent="0" eaLnBrk="1" hangingPunct="1">
              <a:buNone/>
            </a:pPr>
            <a:endParaRPr lang="en-US" sz="3200" dirty="0" smtClean="0">
              <a:solidFill>
                <a:srgbClr val="00467F"/>
              </a:solidFill>
              <a:latin typeface="Georgia"/>
            </a:endParaRPr>
          </a:p>
          <a:p>
            <a:pPr marL="0" algn="just" eaLnBrk="1" hangingPunct="1">
              <a:buNone/>
            </a:pPr>
            <a:r>
              <a:rPr lang="en-US" sz="2800" dirty="0" smtClean="0">
                <a:solidFill>
                  <a:schemeClr val="tx1"/>
                </a:solidFill>
                <a:latin typeface="+mn-lt"/>
                <a:ea typeface="Times New Roman" pitchFamily="18" charset="0"/>
                <a:cs typeface="Arial" charset="0"/>
              </a:rPr>
              <a:t>The parent of a student once classified as having autism could not show that a Texas district violated the IDEA by changing the student’s classification to speech impairment.  Determining that the IEP goals and services were appropriate regardless of the student’s formal classification, an IHO denied the parent’s request for relief.</a:t>
            </a:r>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381000" y="457200"/>
            <a:ext cx="8458200" cy="4724400"/>
          </a:xfrm>
        </p:spPr>
        <p:txBody>
          <a:bodyPr/>
          <a:lstStyle/>
          <a:p>
            <a:pPr marL="0" indent="0" eaLnBrk="1" hangingPunct="1">
              <a:buNone/>
            </a:pPr>
            <a:endParaRPr lang="en-US" sz="3200" dirty="0" smtClean="0">
              <a:solidFill>
                <a:srgbClr val="00467F"/>
              </a:solidFill>
              <a:latin typeface="Georgia"/>
            </a:endParaRPr>
          </a:p>
          <a:p>
            <a:pPr marL="0" algn="just" eaLnBrk="1" hangingPunct="1">
              <a:buNone/>
            </a:pPr>
            <a:r>
              <a:rPr lang="en-US" sz="3200" dirty="0" smtClean="0">
                <a:solidFill>
                  <a:schemeClr val="tx1"/>
                </a:solidFill>
                <a:latin typeface="+mn-lt"/>
                <a:ea typeface="Times New Roman" pitchFamily="18" charset="0"/>
                <a:cs typeface="Arial" charset="0"/>
              </a:rPr>
              <a:t>The IHO explained that an IEP should be based on the child’s unique special education needs, and not the child’s disability classification.  Moreover, even if a child’s classification is erroneous, the parent is not entitled to relief unless the error resulted in substantive harm.</a:t>
            </a:r>
          </a:p>
        </p:txBody>
      </p:sp>
    </p:spTree>
    <p:extLst>
      <p:ext uri="{BB962C8B-B14F-4D97-AF65-F5344CB8AC3E}">
        <p14:creationId xmlns:p14="http://schemas.microsoft.com/office/powerpoint/2010/main" val="228829561"/>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457200" y="457200"/>
            <a:ext cx="8077200" cy="4724400"/>
          </a:xfrm>
        </p:spPr>
        <p:txBody>
          <a:bodyPr/>
          <a:lstStyle/>
          <a:p>
            <a:pPr marL="0" indent="0" algn="just" eaLnBrk="1" hangingPunct="1">
              <a:buNone/>
            </a:pPr>
            <a:r>
              <a:rPr lang="en-US" sz="2800" dirty="0" smtClean="0">
                <a:solidFill>
                  <a:srgbClr val="00467F"/>
                </a:solidFill>
                <a:latin typeface="Georgia"/>
              </a:rPr>
              <a:t>Classifying the student as a child with autism was not appropriate in this case.  According to the student’s teacher, the student responded well to the classroom structure and engaged socially with other children.  While the student had some problem behaviors, such as acting out and not following rules, the teacher said those behaviors were not persistent and the student was redirected easily.  The student’s IEP included sufficient speech services to address the student’s articulation and phonological processing difficulties.</a:t>
            </a:r>
          </a:p>
        </p:txBody>
      </p:sp>
    </p:spTree>
    <p:extLst>
      <p:ext uri="{BB962C8B-B14F-4D97-AF65-F5344CB8AC3E}">
        <p14:creationId xmlns:p14="http://schemas.microsoft.com/office/powerpoint/2010/main" val="1276576922"/>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838200" y="1981200"/>
            <a:ext cx="7391400" cy="2514600"/>
          </a:xfrm>
        </p:spPr>
        <p:txBody>
          <a:bodyPr/>
          <a:lstStyle/>
          <a:p>
            <a:pPr algn="ctr" eaLnBrk="1" hangingPunct="1">
              <a:buNone/>
            </a:pPr>
            <a:r>
              <a:rPr lang="en-US" sz="3600" b="1" dirty="0" smtClean="0">
                <a:solidFill>
                  <a:srgbClr val="00467F"/>
                </a:solidFill>
                <a:latin typeface="Georgia"/>
                <a:cs typeface="Georgia"/>
              </a:rPr>
              <a:t>Goal for every initial evaluation/reevaluation should be that it is sufficient to withstand an IEE challenge.</a:t>
            </a:r>
          </a:p>
          <a:p>
            <a:pPr algn="ctr" eaLnBrk="1" hangingPunct="1">
              <a:buNone/>
            </a:pPr>
            <a:endParaRPr lang="en-US" sz="3200" dirty="0" smtClean="0">
              <a:solidFill>
                <a:srgbClr val="00467F"/>
              </a:solidFill>
              <a:latin typeface="Georgia"/>
              <a:ea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381000" y="457200"/>
            <a:ext cx="8458200" cy="4724400"/>
          </a:xfrm>
        </p:spPr>
        <p:txBody>
          <a:bodyPr/>
          <a:lstStyle/>
          <a:p>
            <a:pPr marL="0" indent="0" eaLnBrk="1" hangingPunct="1">
              <a:buNone/>
            </a:pPr>
            <a:r>
              <a:rPr lang="en-US" sz="3200" dirty="0" smtClean="0">
                <a:solidFill>
                  <a:srgbClr val="00467F"/>
                </a:solidFill>
                <a:latin typeface="Georgia"/>
              </a:rPr>
              <a:t>Docket No. 074-SE-1210 (Rubinett 2011)</a:t>
            </a:r>
          </a:p>
          <a:p>
            <a:pPr marL="0" indent="0" eaLnBrk="1" hangingPunct="1">
              <a:buNone/>
            </a:pPr>
            <a:endParaRPr lang="en-US" sz="3200" dirty="0" smtClean="0">
              <a:solidFill>
                <a:srgbClr val="00467F"/>
              </a:solidFill>
              <a:latin typeface="Georgia"/>
            </a:endParaRPr>
          </a:p>
          <a:p>
            <a:pPr marL="0" indent="0" algn="just" eaLnBrk="1" hangingPunct="1">
              <a:buNone/>
            </a:pPr>
            <a:r>
              <a:rPr lang="en-US" sz="3200" dirty="0" smtClean="0">
                <a:solidFill>
                  <a:srgbClr val="00467F"/>
                </a:solidFill>
                <a:latin typeface="Georgia"/>
              </a:rPr>
              <a:t>District not able to prove its evaluation was appropriate in response to IEE request, in part, because it did not accurately and fully report the data collected in the assessment.</a:t>
            </a:r>
          </a:p>
          <a:p>
            <a:pPr eaLnBrk="1" hangingPunct="1">
              <a:buNone/>
            </a:pPr>
            <a:endParaRPr lang="en-US" sz="2800" dirty="0" smtClean="0">
              <a:solidFill>
                <a:schemeClr val="tx1"/>
              </a:solidFill>
              <a:latin typeface="+mn-lt"/>
              <a:ea typeface="Times New Roman" pitchFamily="18" charset="0"/>
              <a:cs typeface="Arial" charset="0"/>
            </a:endParaRPr>
          </a:p>
        </p:txBody>
      </p:sp>
    </p:spTree>
    <p:extLst>
      <p:ext uri="{BB962C8B-B14F-4D97-AF65-F5344CB8AC3E}">
        <p14:creationId xmlns:p14="http://schemas.microsoft.com/office/powerpoint/2010/main" val="2285357949"/>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838200" y="381000"/>
            <a:ext cx="7391400" cy="5334000"/>
          </a:xfrm>
        </p:spPr>
        <p:txBody>
          <a:bodyPr/>
          <a:lstStyle/>
          <a:p>
            <a:pPr marL="347472" indent="-347472" algn="just" eaLnBrk="1" hangingPunct="1">
              <a:buFont typeface="Arial" pitchFamily="34" charset="0"/>
              <a:buChar char="•"/>
            </a:pPr>
            <a:r>
              <a:rPr lang="en-US" sz="2800" dirty="0" smtClean="0">
                <a:solidFill>
                  <a:srgbClr val="00467F"/>
                </a:solidFill>
                <a:latin typeface="Georgia"/>
                <a:cs typeface="Georgia"/>
              </a:rPr>
              <a:t>Conner’s rating scale was reported to rule out ADHD when, in fact, results were inclusive and pointed to increased importance of looking at other data.</a:t>
            </a:r>
          </a:p>
          <a:p>
            <a:pPr marL="0" indent="0" algn="just" eaLnBrk="1" hangingPunct="1">
              <a:buNone/>
            </a:pPr>
            <a:endParaRPr lang="en-US" sz="1000" dirty="0" smtClean="0">
              <a:solidFill>
                <a:srgbClr val="00467F"/>
              </a:solidFill>
              <a:latin typeface="Georgia"/>
              <a:cs typeface="Georgia"/>
            </a:endParaRPr>
          </a:p>
          <a:p>
            <a:pPr marL="347472" indent="-347472" algn="just" eaLnBrk="1" hangingPunct="1">
              <a:buFont typeface="Arial" pitchFamily="34" charset="0"/>
              <a:buChar char="•"/>
            </a:pPr>
            <a:r>
              <a:rPr lang="en-US" sz="2800" dirty="0" smtClean="0">
                <a:solidFill>
                  <a:srgbClr val="00467F"/>
                </a:solidFill>
                <a:latin typeface="Georgia"/>
                <a:cs typeface="Georgia"/>
              </a:rPr>
              <a:t>District report discounted scores on another strong measure of attention.</a:t>
            </a:r>
          </a:p>
          <a:p>
            <a:pPr marL="0" indent="0" algn="just" eaLnBrk="1" hangingPunct="1">
              <a:buNone/>
            </a:pPr>
            <a:endParaRPr lang="en-US" sz="1000" dirty="0" smtClean="0">
              <a:solidFill>
                <a:srgbClr val="00467F"/>
              </a:solidFill>
              <a:latin typeface="Georgia"/>
              <a:cs typeface="Georgia"/>
            </a:endParaRPr>
          </a:p>
          <a:p>
            <a:pPr marL="347472" indent="-347472" algn="just" eaLnBrk="1" hangingPunct="1">
              <a:buFont typeface="Arial" pitchFamily="34" charset="0"/>
              <a:buChar char="•"/>
            </a:pPr>
            <a:r>
              <a:rPr lang="en-US" sz="2800" dirty="0" smtClean="0">
                <a:solidFill>
                  <a:srgbClr val="00467F"/>
                </a:solidFill>
                <a:latin typeface="Georgia"/>
                <a:cs typeface="Georgia"/>
              </a:rPr>
              <a:t>District report deprived IEP Team of important information when considering eligibility.</a:t>
            </a:r>
          </a:p>
          <a:p>
            <a:pPr algn="ctr" eaLnBrk="1" hangingPunct="1">
              <a:buNone/>
            </a:pPr>
            <a:endParaRPr lang="en-US" sz="3600" dirty="0" smtClean="0">
              <a:solidFill>
                <a:srgbClr val="00467F"/>
              </a:solidFill>
              <a:latin typeface="Georgia"/>
              <a:cs typeface="Georgia"/>
            </a:endParaRPr>
          </a:p>
          <a:p>
            <a:pPr algn="ctr" eaLnBrk="1" hangingPunct="1">
              <a:buNone/>
            </a:pPr>
            <a:endParaRPr lang="en-US" sz="3200" dirty="0" smtClean="0">
              <a:solidFill>
                <a:srgbClr val="00467F"/>
              </a:solidFill>
              <a:latin typeface="Georgia"/>
              <a:ea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838200" y="533400"/>
            <a:ext cx="7391400" cy="5257800"/>
          </a:xfrm>
        </p:spPr>
        <p:txBody>
          <a:bodyPr/>
          <a:lstStyle/>
          <a:p>
            <a:pPr marL="347472" indent="-347472" algn="just" eaLnBrk="1" hangingPunct="1">
              <a:buFont typeface="Arial" pitchFamily="34" charset="0"/>
              <a:buChar char="•"/>
            </a:pPr>
            <a:r>
              <a:rPr lang="en-US" sz="3200" dirty="0" smtClean="0">
                <a:solidFill>
                  <a:srgbClr val="00467F"/>
                </a:solidFill>
                <a:latin typeface="Georgia"/>
                <a:cs typeface="Georgia"/>
              </a:rPr>
              <a:t>Data and Conner’s rating scale pointed to possible ED.</a:t>
            </a:r>
          </a:p>
          <a:p>
            <a:pPr marL="347472" indent="-347472" algn="just" eaLnBrk="1" hangingPunct="1">
              <a:buFont typeface="Arial" pitchFamily="34" charset="0"/>
              <a:buChar char="•"/>
            </a:pPr>
            <a:r>
              <a:rPr lang="en-US" sz="3200" dirty="0" smtClean="0">
                <a:solidFill>
                  <a:srgbClr val="00467F"/>
                </a:solidFill>
                <a:latin typeface="Georgia"/>
                <a:cs typeface="Georgia"/>
              </a:rPr>
              <a:t>District should have reported to IEP Team and parent and proceeded with further testing for ED.</a:t>
            </a:r>
          </a:p>
          <a:p>
            <a:pPr marL="347472" indent="-347472" algn="just" eaLnBrk="1" hangingPunct="1">
              <a:buFont typeface="Arial" pitchFamily="34" charset="0"/>
              <a:buChar char="•"/>
            </a:pPr>
            <a:r>
              <a:rPr lang="en-US" sz="3200" dirty="0" smtClean="0">
                <a:solidFill>
                  <a:srgbClr val="00467F"/>
                </a:solidFill>
                <a:latin typeface="Georgia"/>
                <a:cs typeface="Georgia"/>
              </a:rPr>
              <a:t>Failure to do so meant district did not assess in all areas of suspected disability in violation of IDEA.</a:t>
            </a:r>
          </a:p>
          <a:p>
            <a:pPr algn="ctr" eaLnBrk="1" hangingPunct="1">
              <a:buNone/>
            </a:pPr>
            <a:endParaRPr lang="en-US" sz="2800" dirty="0" smtClean="0">
              <a:solidFill>
                <a:srgbClr val="00467F"/>
              </a:solidFill>
              <a:latin typeface="Georgia"/>
              <a:cs typeface="Georgia"/>
            </a:endParaRPr>
          </a:p>
          <a:p>
            <a:pPr algn="ctr" eaLnBrk="1" hangingPunct="1">
              <a:buNone/>
            </a:pPr>
            <a:endParaRPr lang="en-US" sz="3200" dirty="0" smtClean="0">
              <a:solidFill>
                <a:srgbClr val="00467F"/>
              </a:solidFill>
              <a:latin typeface="Georgia"/>
              <a:ea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838200" y="381000"/>
            <a:ext cx="7391400" cy="5181600"/>
          </a:xfrm>
        </p:spPr>
        <p:txBody>
          <a:bodyPr/>
          <a:lstStyle/>
          <a:p>
            <a:pPr marL="0" indent="0" algn="just" eaLnBrk="1" hangingPunct="1">
              <a:buNone/>
            </a:pPr>
            <a:r>
              <a:rPr lang="en-US" sz="2800" dirty="0" smtClean="0">
                <a:solidFill>
                  <a:srgbClr val="00467F"/>
                </a:solidFill>
                <a:latin typeface="Georgia"/>
                <a:cs typeface="Georgia"/>
              </a:rPr>
              <a:t>Docket No. 026-SE-1009 (Aleman 2010)</a:t>
            </a:r>
          </a:p>
          <a:p>
            <a:pPr marL="0" indent="0" algn="just" eaLnBrk="1" hangingPunct="1">
              <a:buNone/>
            </a:pPr>
            <a:endParaRPr lang="en-US" sz="2800" dirty="0" smtClean="0">
              <a:solidFill>
                <a:srgbClr val="00467F"/>
              </a:solidFill>
              <a:latin typeface="Georgia"/>
              <a:cs typeface="Georgia"/>
            </a:endParaRPr>
          </a:p>
          <a:p>
            <a:pPr marL="0" indent="0" algn="just" eaLnBrk="1" hangingPunct="1">
              <a:buNone/>
            </a:pPr>
            <a:r>
              <a:rPr lang="en-US" sz="2800" dirty="0" smtClean="0">
                <a:solidFill>
                  <a:srgbClr val="00467F"/>
                </a:solidFill>
                <a:latin typeface="Georgia"/>
                <a:cs typeface="Georgia"/>
              </a:rPr>
              <a:t>District’s attempt to prove its evaluation was appropriate in response to a request for an IEE failed, in part, because one assessment instrument was not to be used with students who are hearing impaired.  Its use was contrary to producer’s instructions.  Also, evaluation was not in the student’s mode of communication when those who administered evaluation instruments could not sign.</a:t>
            </a:r>
          </a:p>
          <a:p>
            <a:pPr algn="ctr" eaLnBrk="1" hangingPunct="1">
              <a:buNone/>
            </a:pPr>
            <a:endParaRPr lang="en-US" sz="3600" dirty="0" smtClean="0">
              <a:solidFill>
                <a:srgbClr val="00467F"/>
              </a:solidFill>
              <a:latin typeface="Georgia"/>
              <a:cs typeface="Georgia"/>
            </a:endParaRPr>
          </a:p>
          <a:p>
            <a:pPr algn="ctr" eaLnBrk="1" hangingPunct="1">
              <a:buNone/>
            </a:pPr>
            <a:endParaRPr lang="en-US" sz="3600" dirty="0" smtClean="0">
              <a:solidFill>
                <a:srgbClr val="00467F"/>
              </a:solidFill>
              <a:latin typeface="Georgia"/>
              <a:cs typeface="Georgia"/>
            </a:endParaRPr>
          </a:p>
          <a:p>
            <a:pPr algn="ctr" eaLnBrk="1" hangingPunct="1">
              <a:buNone/>
            </a:pPr>
            <a:endParaRPr lang="en-US" sz="3200" dirty="0" smtClean="0">
              <a:solidFill>
                <a:srgbClr val="00467F"/>
              </a:solidFill>
              <a:latin typeface="Georgia"/>
              <a:ea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1371600" y="838200"/>
            <a:ext cx="6858000" cy="4724400"/>
          </a:xfrm>
        </p:spPr>
        <p:txBody>
          <a:bodyPr/>
          <a:lstStyle/>
          <a:p>
            <a:pPr marL="0" eaLnBrk="1" hangingPunct="1">
              <a:buNone/>
            </a:pPr>
            <a:r>
              <a:rPr lang="en-US" sz="3600" dirty="0" smtClean="0">
                <a:solidFill>
                  <a:srgbClr val="00467F"/>
                </a:solidFill>
                <a:latin typeface="Georgia"/>
                <a:cs typeface="Georgia"/>
              </a:rPr>
              <a:t>Parent’s IDEA options:</a:t>
            </a:r>
          </a:p>
          <a:p>
            <a:pPr marL="0" eaLnBrk="1" hangingPunct="1">
              <a:buNone/>
            </a:pPr>
            <a:endParaRPr lang="en-US" sz="3600" dirty="0" smtClean="0">
              <a:solidFill>
                <a:srgbClr val="00467F"/>
              </a:solidFill>
              <a:latin typeface="Georgia"/>
              <a:cs typeface="Georgia"/>
            </a:endParaRPr>
          </a:p>
          <a:p>
            <a:pPr algn="just" eaLnBrk="1" hangingPunct="1">
              <a:spcBef>
                <a:spcPts val="1200"/>
              </a:spcBef>
              <a:buFont typeface="Arial" pitchFamily="34" charset="0"/>
              <a:buChar char="•"/>
            </a:pPr>
            <a:r>
              <a:rPr lang="en-US" sz="3600" dirty="0" smtClean="0">
                <a:solidFill>
                  <a:schemeClr val="tx1"/>
                </a:solidFill>
                <a:latin typeface="+mn-lt"/>
                <a:ea typeface="Times New Roman" pitchFamily="18" charset="0"/>
                <a:cs typeface="Arial" charset="0"/>
              </a:rPr>
              <a:t>TEA complaint.</a:t>
            </a:r>
          </a:p>
          <a:p>
            <a:pPr algn="just" eaLnBrk="1" hangingPunct="1">
              <a:buFont typeface="Arial" pitchFamily="34" charset="0"/>
              <a:buChar char="•"/>
            </a:pPr>
            <a:r>
              <a:rPr lang="en-US" sz="3600" dirty="0" smtClean="0">
                <a:solidFill>
                  <a:schemeClr val="tx1"/>
                </a:solidFill>
                <a:latin typeface="+mn-lt"/>
                <a:ea typeface="Times New Roman" pitchFamily="18" charset="0"/>
                <a:cs typeface="Arial" charset="0"/>
              </a:rPr>
              <a:t>Mediation.</a:t>
            </a:r>
          </a:p>
          <a:p>
            <a:pPr algn="just" eaLnBrk="1" hangingPunct="1">
              <a:buFont typeface="Arial" pitchFamily="34" charset="0"/>
              <a:buChar char="•"/>
            </a:pPr>
            <a:r>
              <a:rPr lang="en-US" sz="3600" dirty="0" smtClean="0">
                <a:solidFill>
                  <a:schemeClr val="tx1"/>
                </a:solidFill>
                <a:latin typeface="+mn-lt"/>
                <a:ea typeface="Times New Roman" pitchFamily="18" charset="0"/>
                <a:cs typeface="Arial" charset="0"/>
              </a:rPr>
              <a:t>Due process hearing.</a:t>
            </a:r>
          </a:p>
          <a:p>
            <a:pPr eaLnBrk="1" hangingPunct="1">
              <a:buNone/>
            </a:pPr>
            <a:endParaRPr lang="en-US" sz="3600" dirty="0" smtClean="0">
              <a:solidFill>
                <a:schemeClr val="tx1"/>
              </a:solidFill>
              <a:latin typeface="+mn-lt"/>
              <a:ea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533400" y="381000"/>
            <a:ext cx="7696200" cy="5257800"/>
          </a:xfrm>
        </p:spPr>
        <p:txBody>
          <a:bodyPr/>
          <a:lstStyle/>
          <a:p>
            <a:pPr marL="0" indent="0" algn="just" eaLnBrk="1" hangingPunct="1">
              <a:buNone/>
            </a:pPr>
            <a:r>
              <a:rPr lang="en-US" sz="3200" dirty="0" smtClean="0">
                <a:solidFill>
                  <a:srgbClr val="00467F"/>
                </a:solidFill>
                <a:latin typeface="Georgia"/>
                <a:cs typeface="Georgia"/>
              </a:rPr>
              <a:t>Docket No. 197-SE-0410 (Rubinett 2011)</a:t>
            </a:r>
          </a:p>
          <a:p>
            <a:pPr marL="0" indent="0" algn="just" eaLnBrk="1" hangingPunct="1">
              <a:buNone/>
            </a:pPr>
            <a:endParaRPr lang="en-US" sz="3200" dirty="0" smtClean="0">
              <a:solidFill>
                <a:srgbClr val="00467F"/>
              </a:solidFill>
              <a:latin typeface="Georgia"/>
              <a:cs typeface="Georgia"/>
            </a:endParaRPr>
          </a:p>
          <a:p>
            <a:pPr marL="0" indent="0" algn="just" eaLnBrk="1" hangingPunct="1">
              <a:buNone/>
            </a:pPr>
            <a:r>
              <a:rPr lang="en-US" sz="3200" dirty="0" smtClean="0">
                <a:solidFill>
                  <a:srgbClr val="00467F"/>
                </a:solidFill>
                <a:latin typeface="Georgia"/>
                <a:cs typeface="Georgia"/>
              </a:rPr>
              <a:t>District proved its evaluation was appropriate.  District had no reason to suspect autism in the initial evaluation.  Student’s behaviors were consistent with ED.  After parent raised possibility of autism, parent refused district’s offer of further evaluation.</a:t>
            </a:r>
          </a:p>
          <a:p>
            <a:pPr algn="ctr" eaLnBrk="1" hangingPunct="1">
              <a:buNone/>
            </a:pPr>
            <a:endParaRPr lang="en-US" sz="3200" dirty="0" smtClean="0">
              <a:solidFill>
                <a:srgbClr val="00467F"/>
              </a:solidFill>
              <a:latin typeface="Georgia"/>
              <a:ea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838200" y="457200"/>
            <a:ext cx="7391400" cy="5181600"/>
          </a:xfrm>
        </p:spPr>
        <p:txBody>
          <a:bodyPr/>
          <a:lstStyle/>
          <a:p>
            <a:pPr marL="347472" indent="-347472" algn="just" eaLnBrk="1" hangingPunct="1">
              <a:buFont typeface="Arial" pitchFamily="34" charset="0"/>
              <a:buChar char="•"/>
            </a:pPr>
            <a:r>
              <a:rPr lang="en-US" sz="3200" dirty="0" smtClean="0">
                <a:solidFill>
                  <a:srgbClr val="00467F"/>
                </a:solidFill>
                <a:latin typeface="Georgia"/>
                <a:cs typeface="Georgia"/>
              </a:rPr>
              <a:t>Knowing student was diagnosed with ADHD, district should have evaluated for OHI in the initial evaluation.</a:t>
            </a:r>
          </a:p>
          <a:p>
            <a:pPr marL="347472" indent="-347472" algn="just" eaLnBrk="1" hangingPunct="1">
              <a:buFont typeface="Arial" pitchFamily="34" charset="0"/>
              <a:buChar char="•"/>
            </a:pPr>
            <a:r>
              <a:rPr lang="en-US" sz="3200" dirty="0" smtClean="0">
                <a:solidFill>
                  <a:srgbClr val="00467F"/>
                </a:solidFill>
                <a:latin typeface="Georgia"/>
                <a:cs typeface="Georgia"/>
              </a:rPr>
              <a:t>Procedural violation not to do so.</a:t>
            </a:r>
          </a:p>
          <a:p>
            <a:pPr marL="347472" indent="-347472" algn="just" eaLnBrk="1" hangingPunct="1">
              <a:buFont typeface="Arial" pitchFamily="34" charset="0"/>
              <a:buChar char="•"/>
            </a:pPr>
            <a:r>
              <a:rPr lang="en-US" sz="3200" dirty="0" smtClean="0">
                <a:solidFill>
                  <a:srgbClr val="00467F"/>
                </a:solidFill>
                <a:latin typeface="Georgia"/>
                <a:cs typeface="Georgia"/>
              </a:rPr>
              <a:t>Procedural violation did not result in harm to student.  IEP specifically addressed ADHD and attention issues.</a:t>
            </a:r>
          </a:p>
          <a:p>
            <a:pPr algn="ctr" eaLnBrk="1" hangingPunct="1">
              <a:buNone/>
            </a:pPr>
            <a:endParaRPr lang="en-US" sz="3600" dirty="0" smtClean="0">
              <a:solidFill>
                <a:srgbClr val="00467F"/>
              </a:solidFill>
              <a:latin typeface="Georgia"/>
              <a:cs typeface="Georgia"/>
            </a:endParaRPr>
          </a:p>
          <a:p>
            <a:pPr algn="ctr" eaLnBrk="1" hangingPunct="1">
              <a:buNone/>
            </a:pPr>
            <a:endParaRPr lang="en-US" sz="3200" dirty="0" smtClean="0">
              <a:solidFill>
                <a:srgbClr val="00467F"/>
              </a:solidFill>
              <a:latin typeface="Georgia"/>
              <a:ea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533400" y="457200"/>
            <a:ext cx="8001000" cy="4724400"/>
          </a:xfrm>
        </p:spPr>
        <p:txBody>
          <a:bodyPr/>
          <a:lstStyle/>
          <a:p>
            <a:pPr algn="just" eaLnBrk="1" hangingPunct="1">
              <a:buFont typeface="Arial" pitchFamily="34" charset="0"/>
              <a:buChar char="•"/>
            </a:pPr>
            <a:r>
              <a:rPr lang="en-US" sz="3200" dirty="0" smtClean="0">
                <a:solidFill>
                  <a:srgbClr val="00467F"/>
                </a:solidFill>
                <a:latin typeface="Georgia"/>
                <a:cs typeface="Georgia"/>
              </a:rPr>
              <a:t>Because ED was suspected, initial evaluation should have included a counseling evaluation.</a:t>
            </a:r>
          </a:p>
          <a:p>
            <a:pPr algn="just" eaLnBrk="1" hangingPunct="1">
              <a:buFont typeface="Arial" pitchFamily="34" charset="0"/>
              <a:buChar char="•"/>
            </a:pPr>
            <a:r>
              <a:rPr lang="en-US" sz="3200" dirty="0" smtClean="0">
                <a:solidFill>
                  <a:srgbClr val="00467F"/>
                </a:solidFill>
                <a:latin typeface="Georgia"/>
                <a:cs typeface="Georgia"/>
              </a:rPr>
              <a:t>Failure to do so was procedural violation.</a:t>
            </a:r>
          </a:p>
          <a:p>
            <a:pPr algn="just" eaLnBrk="1" hangingPunct="1">
              <a:buFont typeface="Arial" pitchFamily="34" charset="0"/>
              <a:buChar char="•"/>
            </a:pPr>
            <a:r>
              <a:rPr lang="en-US" sz="3200" dirty="0" smtClean="0">
                <a:solidFill>
                  <a:srgbClr val="00467F"/>
                </a:solidFill>
                <a:latin typeface="Georgia"/>
                <a:cs typeface="Georgia"/>
              </a:rPr>
              <a:t>Procedural violation did not result in harm to the student.  Parents rejected counseling services based on later appropriate evaluation and student was provided FAPE through IEP.</a:t>
            </a:r>
          </a:p>
          <a:p>
            <a:pPr algn="ctr" eaLnBrk="1" hangingPunct="1">
              <a:buNone/>
            </a:pPr>
            <a:endParaRPr lang="en-US" sz="3200" dirty="0" smtClean="0">
              <a:solidFill>
                <a:srgbClr val="00467F"/>
              </a:solidFill>
              <a:latin typeface="Georgia"/>
              <a:ea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838200" y="533400"/>
            <a:ext cx="7391400" cy="5105400"/>
          </a:xfrm>
        </p:spPr>
        <p:txBody>
          <a:bodyPr/>
          <a:lstStyle/>
          <a:p>
            <a:pPr algn="just" eaLnBrk="1" hangingPunct="1"/>
            <a:r>
              <a:rPr lang="en-US" sz="2800" dirty="0" smtClean="0">
                <a:solidFill>
                  <a:srgbClr val="00467F"/>
                </a:solidFill>
                <a:latin typeface="Georgia"/>
                <a:ea typeface="Times New Roman" pitchFamily="18" charset="0"/>
                <a:cs typeface="Arial" charset="0"/>
              </a:rPr>
              <a:t>Procedural violation not to do FBA as part of initial evaluation.</a:t>
            </a:r>
          </a:p>
          <a:p>
            <a:pPr algn="just" eaLnBrk="1" hangingPunct="1"/>
            <a:r>
              <a:rPr lang="en-US" sz="2800" dirty="0" smtClean="0">
                <a:solidFill>
                  <a:srgbClr val="00467F"/>
                </a:solidFill>
                <a:latin typeface="Georgia"/>
                <a:ea typeface="Times New Roman" pitchFamily="18" charset="0"/>
                <a:cs typeface="Arial" charset="0"/>
              </a:rPr>
              <a:t>Completion of FBA at IEP Team meeting rather than by observations over time in a variety of settings was not in accordance with best practices.</a:t>
            </a:r>
          </a:p>
          <a:p>
            <a:pPr algn="just" eaLnBrk="1" hangingPunct="1"/>
            <a:r>
              <a:rPr lang="en-US" sz="2800" dirty="0" smtClean="0">
                <a:solidFill>
                  <a:srgbClr val="00467F"/>
                </a:solidFill>
                <a:latin typeface="Georgia"/>
                <a:ea typeface="Times New Roman" pitchFamily="18" charset="0"/>
                <a:cs typeface="Arial" charset="0"/>
              </a:rPr>
              <a:t>Any procedural violation was not actionable because BIP, behavioral IEP and accommodations and strategies were appropriate – no harm to the student.</a:t>
            </a:r>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838200" y="1981200"/>
            <a:ext cx="7391400" cy="1828800"/>
          </a:xfrm>
        </p:spPr>
        <p:txBody>
          <a:bodyPr/>
          <a:lstStyle/>
          <a:p>
            <a:pPr algn="ctr" eaLnBrk="1" hangingPunct="1">
              <a:buNone/>
            </a:pPr>
            <a:r>
              <a:rPr lang="en-US" sz="4000" b="1" dirty="0" smtClean="0">
                <a:solidFill>
                  <a:srgbClr val="00467F"/>
                </a:solidFill>
                <a:latin typeface="Georgia"/>
                <a:cs typeface="Georgia"/>
              </a:rPr>
              <a:t>Access to test protocols</a:t>
            </a:r>
          </a:p>
          <a:p>
            <a:pPr algn="ctr" eaLnBrk="1" hangingPunct="1">
              <a:buNone/>
            </a:pPr>
            <a:endParaRPr lang="en-US" sz="3600" dirty="0" smtClean="0">
              <a:solidFill>
                <a:srgbClr val="00467F"/>
              </a:solidFill>
              <a:latin typeface="Georgia"/>
              <a:cs typeface="Georgia"/>
            </a:endParaRPr>
          </a:p>
          <a:p>
            <a:pPr algn="ctr" eaLnBrk="1" hangingPunct="1">
              <a:buNone/>
            </a:pPr>
            <a:endParaRPr lang="en-US" sz="3200" dirty="0" smtClean="0">
              <a:solidFill>
                <a:srgbClr val="00467F"/>
              </a:solidFill>
              <a:latin typeface="Georgia"/>
              <a:ea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838200" y="381000"/>
            <a:ext cx="7391400" cy="4191000"/>
          </a:xfrm>
        </p:spPr>
        <p:txBody>
          <a:bodyPr/>
          <a:lstStyle/>
          <a:p>
            <a:pPr marL="0" indent="0" algn="just" eaLnBrk="1" hangingPunct="1">
              <a:buNone/>
            </a:pPr>
            <a:r>
              <a:rPr lang="en-US" sz="3200" i="1" dirty="0" smtClean="0">
                <a:solidFill>
                  <a:srgbClr val="00467F"/>
                </a:solidFill>
                <a:latin typeface="Georgia"/>
                <a:cs typeface="Georgia"/>
              </a:rPr>
              <a:t>Letter to McDonald</a:t>
            </a:r>
            <a:r>
              <a:rPr lang="en-US" sz="3200" dirty="0" smtClean="0">
                <a:solidFill>
                  <a:srgbClr val="00467F"/>
                </a:solidFill>
                <a:latin typeface="Georgia"/>
                <a:cs typeface="Georgia"/>
              </a:rPr>
              <a:t>, 20 IDELR 1159 (OSEP 1993)</a:t>
            </a:r>
          </a:p>
          <a:p>
            <a:pPr marL="0" indent="0" algn="just" eaLnBrk="1" hangingPunct="1">
              <a:buNone/>
            </a:pPr>
            <a:endParaRPr lang="en-US" sz="3200" dirty="0" smtClean="0">
              <a:solidFill>
                <a:srgbClr val="00467F"/>
              </a:solidFill>
              <a:latin typeface="Georgia"/>
              <a:cs typeface="Georgia"/>
            </a:endParaRPr>
          </a:p>
          <a:p>
            <a:pPr marL="0" indent="0" algn="just" eaLnBrk="1" hangingPunct="1">
              <a:buNone/>
            </a:pPr>
            <a:r>
              <a:rPr lang="en-US" sz="3600" dirty="0" smtClean="0">
                <a:solidFill>
                  <a:srgbClr val="00467F"/>
                </a:solidFill>
                <a:latin typeface="Georgia"/>
                <a:cs typeface="Georgia"/>
              </a:rPr>
              <a:t>Parent is not entitled to a copy of test protocols that are not identifiable to the student.  They are not education records of the student.</a:t>
            </a:r>
          </a:p>
          <a:p>
            <a:pPr algn="ctr" eaLnBrk="1" hangingPunct="1">
              <a:buNone/>
            </a:pPr>
            <a:endParaRPr lang="en-US" sz="3200" dirty="0" smtClean="0">
              <a:solidFill>
                <a:srgbClr val="00467F"/>
              </a:solidFill>
              <a:latin typeface="Georgia"/>
              <a:ea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457200" y="914400"/>
            <a:ext cx="8305800" cy="4724400"/>
          </a:xfrm>
        </p:spPr>
        <p:txBody>
          <a:bodyPr/>
          <a:lstStyle/>
          <a:p>
            <a:pPr marL="0" algn="just" eaLnBrk="1" hangingPunct="1">
              <a:spcBef>
                <a:spcPts val="600"/>
              </a:spcBef>
              <a:buNone/>
            </a:pPr>
            <a:r>
              <a:rPr lang="en-US" sz="3400" dirty="0" smtClean="0">
                <a:solidFill>
                  <a:schemeClr val="tx1"/>
                </a:solidFill>
                <a:latin typeface="+mn-lt"/>
                <a:ea typeface="Times New Roman" pitchFamily="18" charset="0"/>
                <a:cs typeface="Arial" charset="0"/>
              </a:rPr>
              <a:t>Parent has right to explanation/ interpretation of evaluation or other educational records related to testing that constitutes basis for educational decisions.</a:t>
            </a:r>
          </a:p>
          <a:p>
            <a:pPr algn="just" eaLnBrk="1" hangingPunct="1">
              <a:spcBef>
                <a:spcPts val="600"/>
              </a:spcBef>
              <a:buNone/>
            </a:pPr>
            <a:endParaRPr lang="en-US" sz="3600" dirty="0" smtClean="0">
              <a:solidFill>
                <a:schemeClr val="tx1"/>
              </a:solidFill>
              <a:latin typeface="+mn-lt"/>
              <a:ea typeface="Times New Roman" pitchFamily="18" charset="0"/>
              <a:cs typeface="Arial" charset="0"/>
            </a:endParaRPr>
          </a:p>
          <a:p>
            <a:pPr algn="just" eaLnBrk="1" hangingPunct="1">
              <a:spcBef>
                <a:spcPts val="600"/>
              </a:spcBef>
              <a:buNone/>
            </a:pPr>
            <a:r>
              <a:rPr lang="en-US" sz="3600" dirty="0" smtClean="0">
                <a:solidFill>
                  <a:schemeClr val="tx1"/>
                </a:solidFill>
                <a:latin typeface="+mn-lt"/>
                <a:ea typeface="Times New Roman" pitchFamily="18" charset="0"/>
                <a:cs typeface="Arial" charset="0"/>
              </a:rPr>
              <a:t>Reg. 300.613(b)(1).</a:t>
            </a:r>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381000" y="228600"/>
            <a:ext cx="8229600" cy="5638800"/>
          </a:xfrm>
        </p:spPr>
        <p:txBody>
          <a:bodyPr/>
          <a:lstStyle/>
          <a:p>
            <a:pPr marL="0" indent="0" algn="just" eaLnBrk="1" hangingPunct="1">
              <a:buNone/>
            </a:pPr>
            <a:r>
              <a:rPr lang="en-US" sz="3600" dirty="0" smtClean="0">
                <a:solidFill>
                  <a:srgbClr val="00467F"/>
                </a:solidFill>
                <a:latin typeface="Georgia"/>
                <a:cs typeface="Georgia"/>
              </a:rPr>
              <a:t>Docket No. 026-SE-1009 (Aleman 2010)</a:t>
            </a:r>
          </a:p>
          <a:p>
            <a:pPr eaLnBrk="1" hangingPunct="1">
              <a:buNone/>
            </a:pPr>
            <a:endParaRPr lang="en-US" sz="2600" dirty="0" smtClean="0">
              <a:solidFill>
                <a:srgbClr val="00467F"/>
              </a:solidFill>
              <a:latin typeface="Georgia"/>
            </a:endParaRPr>
          </a:p>
          <a:p>
            <a:pPr marL="0" algn="just" eaLnBrk="1" hangingPunct="1">
              <a:buNone/>
            </a:pPr>
            <a:r>
              <a:rPr lang="en-US" sz="3200" dirty="0" smtClean="0">
                <a:solidFill>
                  <a:srgbClr val="00467F"/>
                </a:solidFill>
                <a:latin typeface="Georgia"/>
              </a:rPr>
              <a:t>District’s reevaluation of student done by team of persons including outside evaluator.  Outside evaluator not instructed to retain test protocols (defined as test booklets with responses and scores recorded).  Parents not informed of destruction.  Parent’s expert would have reviewed if they had been available.</a:t>
            </a:r>
            <a:endParaRPr lang="en-US" sz="3200" dirty="0" smtClean="0">
              <a:solidFill>
                <a:schemeClr val="tx1"/>
              </a:solidFill>
              <a:latin typeface="+mn-lt"/>
              <a:ea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381000" y="228600"/>
            <a:ext cx="8229600" cy="4724400"/>
          </a:xfrm>
        </p:spPr>
        <p:txBody>
          <a:bodyPr/>
          <a:lstStyle/>
          <a:p>
            <a:pPr eaLnBrk="1" hangingPunct="1">
              <a:buNone/>
            </a:pPr>
            <a:endParaRPr lang="en-US" sz="2600" dirty="0" smtClean="0">
              <a:solidFill>
                <a:srgbClr val="00467F"/>
              </a:solidFill>
              <a:latin typeface="Georgia"/>
            </a:endParaRPr>
          </a:p>
          <a:p>
            <a:pPr marL="0" algn="just" eaLnBrk="1" hangingPunct="1">
              <a:buNone/>
            </a:pPr>
            <a:r>
              <a:rPr lang="en-US" sz="3600" dirty="0" smtClean="0">
                <a:solidFill>
                  <a:srgbClr val="00467F"/>
                </a:solidFill>
                <a:latin typeface="Georgia"/>
              </a:rPr>
              <a:t>Destruction of protocols by outside evaluator impeded parent’s opportunity to participate in decision-making process to provide FAPE, and violated requirement that they be notified when personally identifiable information is no longer needed.  (Reg. 300.624).</a:t>
            </a:r>
            <a:endParaRPr lang="en-US" sz="3600" dirty="0" smtClean="0">
              <a:solidFill>
                <a:schemeClr val="tx1"/>
              </a:solidFill>
              <a:latin typeface="+mn-lt"/>
              <a:ea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381000" y="228600"/>
            <a:ext cx="8229600" cy="4724400"/>
          </a:xfrm>
        </p:spPr>
        <p:txBody>
          <a:bodyPr/>
          <a:lstStyle/>
          <a:p>
            <a:pPr marL="0" indent="0" eaLnBrk="1" hangingPunct="1">
              <a:buNone/>
            </a:pPr>
            <a:r>
              <a:rPr lang="en-US" sz="3600" dirty="0" smtClean="0">
                <a:solidFill>
                  <a:srgbClr val="00467F"/>
                </a:solidFill>
                <a:latin typeface="Georgia"/>
                <a:cs typeface="Georgia"/>
              </a:rPr>
              <a:t>Federal District Court</a:t>
            </a:r>
          </a:p>
          <a:p>
            <a:pPr marL="0" indent="0" eaLnBrk="1" hangingPunct="1">
              <a:buNone/>
            </a:pPr>
            <a:endParaRPr lang="en-US" sz="3600" dirty="0" smtClean="0">
              <a:solidFill>
                <a:srgbClr val="00467F"/>
              </a:solidFill>
              <a:latin typeface="Georgia"/>
            </a:endParaRPr>
          </a:p>
          <a:p>
            <a:pPr marL="0" indent="457200" algn="just" eaLnBrk="1" hangingPunct="1">
              <a:tabLst>
                <a:tab pos="457200" algn="l"/>
              </a:tabLst>
            </a:pPr>
            <a:r>
              <a:rPr lang="en-US" sz="3200" dirty="0" smtClean="0">
                <a:solidFill>
                  <a:srgbClr val="00467F"/>
                </a:solidFill>
                <a:latin typeface="Georgia"/>
              </a:rPr>
              <a:t>Destruction not a per se violation of 	requirement to document information 	under IDEA.</a:t>
            </a:r>
          </a:p>
          <a:p>
            <a:pPr marL="0" indent="457200" algn="just" eaLnBrk="1" hangingPunct="1">
              <a:tabLst>
                <a:tab pos="457200" algn="l"/>
              </a:tabLst>
            </a:pPr>
            <a:r>
              <a:rPr lang="en-US" sz="3200" dirty="0" smtClean="0">
                <a:solidFill>
                  <a:srgbClr val="00467F"/>
                </a:solidFill>
                <a:latin typeface="Georgia"/>
              </a:rPr>
              <a:t>In this case, destruction impeded parents’ 	opportunity to participate in decision-	making process.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90600" y="2133600"/>
            <a:ext cx="7391400" cy="1938992"/>
          </a:xfrm>
          <a:prstGeom prst="rect">
            <a:avLst/>
          </a:prstGeom>
        </p:spPr>
        <p:txBody>
          <a:bodyPr wrap="square">
            <a:spAutoFit/>
          </a:bodyPr>
          <a:lstStyle/>
          <a:p>
            <a:pPr algn="ctr"/>
            <a:r>
              <a:rPr lang="en-US" sz="4000" b="1" dirty="0" smtClean="0">
                <a:latin typeface="+mj-lt"/>
              </a:rPr>
              <a:t>WHAT TIMELINES APPLY TO AN INITIAL EVALUATION?</a:t>
            </a:r>
            <a:endParaRPr lang="en-US" sz="4000" b="1" dirty="0">
              <a:latin typeface="+mj-lt"/>
            </a:endParaRPr>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905000"/>
            <a:ext cx="7772400" cy="707886"/>
          </a:xfrm>
        </p:spPr>
        <p:txBody>
          <a:bodyPr/>
          <a:lstStyle/>
          <a:p>
            <a:pPr algn="ctr"/>
            <a:r>
              <a:rPr lang="en-US" dirty="0" smtClean="0"/>
              <a:t>REEVALUATIONS</a:t>
            </a:r>
            <a:endParaRPr lang="en-US" dirty="0"/>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457200" y="228600"/>
            <a:ext cx="8305800" cy="4724400"/>
          </a:xfrm>
        </p:spPr>
        <p:txBody>
          <a:bodyPr/>
          <a:lstStyle/>
          <a:p>
            <a:pPr marL="0" eaLnBrk="1" hangingPunct="1">
              <a:buNone/>
            </a:pPr>
            <a:r>
              <a:rPr lang="en-US" sz="3600" dirty="0" smtClean="0">
                <a:solidFill>
                  <a:srgbClr val="00467F"/>
                </a:solidFill>
                <a:latin typeface="Georgia"/>
              </a:rPr>
              <a:t>Reevaluation addresses changing needs:</a:t>
            </a:r>
          </a:p>
          <a:p>
            <a:pPr algn="just" eaLnBrk="1" hangingPunct="1">
              <a:spcBef>
                <a:spcPts val="1200"/>
              </a:spcBef>
              <a:buFont typeface="Arial" pitchFamily="34" charset="0"/>
              <a:buChar char="•"/>
            </a:pPr>
            <a:r>
              <a:rPr lang="en-US" sz="3600" dirty="0" smtClean="0">
                <a:solidFill>
                  <a:schemeClr val="tx1"/>
                </a:solidFill>
                <a:latin typeface="+mn-lt"/>
                <a:ea typeface="Times New Roman" pitchFamily="18" charset="0"/>
                <a:cs typeface="Arial" charset="0"/>
              </a:rPr>
              <a:t>Every 3 years, unless district and school agree it is unnecessary; and</a:t>
            </a:r>
          </a:p>
          <a:p>
            <a:pPr algn="just" eaLnBrk="1" hangingPunct="1">
              <a:buFont typeface="Arial" pitchFamily="34" charset="0"/>
              <a:buChar char="•"/>
            </a:pPr>
            <a:r>
              <a:rPr lang="en-US" sz="3600" dirty="0" smtClean="0">
                <a:solidFill>
                  <a:schemeClr val="tx1"/>
                </a:solidFill>
                <a:latin typeface="+mn-lt"/>
                <a:ea typeface="Times New Roman" pitchFamily="18" charset="0"/>
                <a:cs typeface="Arial" charset="0"/>
              </a:rPr>
              <a:t>Parent/teacher requests reevaluation;</a:t>
            </a:r>
          </a:p>
          <a:p>
            <a:pPr algn="just" eaLnBrk="1" hangingPunct="1">
              <a:buFont typeface="Arial" pitchFamily="34" charset="0"/>
              <a:buChar char="•"/>
            </a:pPr>
            <a:r>
              <a:rPr lang="en-US" sz="3600" dirty="0" smtClean="0">
                <a:solidFill>
                  <a:schemeClr val="tx1"/>
                </a:solidFill>
                <a:latin typeface="+mn-lt"/>
                <a:ea typeface="Times New Roman" pitchFamily="18" charset="0"/>
                <a:cs typeface="Arial" charset="0"/>
              </a:rPr>
              <a:t>District determines reevaluation is needed.</a:t>
            </a:r>
          </a:p>
          <a:p>
            <a:pPr algn="just" eaLnBrk="1" hangingPunct="1">
              <a:buFont typeface="Arial" pitchFamily="34" charset="0"/>
              <a:buChar char="•"/>
            </a:pPr>
            <a:r>
              <a:rPr lang="en-US" sz="3600" dirty="0" smtClean="0">
                <a:solidFill>
                  <a:schemeClr val="tx1"/>
                </a:solidFill>
                <a:latin typeface="+mn-lt"/>
                <a:ea typeface="Times New Roman" pitchFamily="18" charset="0"/>
                <a:cs typeface="Arial" charset="0"/>
              </a:rPr>
              <a:t>Not more than 1 per year, unless parent and district agree.</a:t>
            </a:r>
          </a:p>
          <a:p>
            <a:pPr algn="just" eaLnBrk="1" hangingPunct="1">
              <a:buNone/>
            </a:pPr>
            <a:r>
              <a:rPr lang="en-US" sz="3600" dirty="0" smtClean="0">
                <a:solidFill>
                  <a:schemeClr val="tx1"/>
                </a:solidFill>
                <a:latin typeface="+mn-lt"/>
                <a:ea typeface="Times New Roman" pitchFamily="18" charset="0"/>
                <a:cs typeface="Arial" charset="0"/>
              </a:rPr>
              <a:t>Reg. 300.303</a:t>
            </a:r>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381000"/>
            <a:ext cx="8077200" cy="4524315"/>
          </a:xfrm>
          <a:prstGeom prst="rect">
            <a:avLst/>
          </a:prstGeom>
        </p:spPr>
        <p:txBody>
          <a:bodyPr wrap="square">
            <a:spAutoFit/>
          </a:bodyPr>
          <a:lstStyle/>
          <a:p>
            <a:pPr marL="0" algn="just" eaLnBrk="1" hangingPunct="1">
              <a:buNone/>
            </a:pPr>
            <a:r>
              <a:rPr lang="en-US" sz="3200" dirty="0" smtClean="0">
                <a:solidFill>
                  <a:srgbClr val="00467F"/>
                </a:solidFill>
                <a:latin typeface="Georgia"/>
              </a:rPr>
              <a:t>Three Phases of a reevaluation</a:t>
            </a:r>
          </a:p>
          <a:p>
            <a:pPr marL="0" algn="just" eaLnBrk="1" hangingPunct="1">
              <a:buNone/>
            </a:pPr>
            <a:endParaRPr lang="en-US" sz="3200" dirty="0" smtClean="0">
              <a:solidFill>
                <a:srgbClr val="00467F"/>
              </a:solidFill>
              <a:latin typeface="Georgia"/>
            </a:endParaRPr>
          </a:p>
          <a:p>
            <a:pPr marL="514350" indent="-514350" eaLnBrk="1" hangingPunct="1">
              <a:buFont typeface="+mj-lt"/>
              <a:buAutoNum type="arabicPeriod"/>
            </a:pPr>
            <a:r>
              <a:rPr lang="en-US" sz="3200" dirty="0" smtClean="0">
                <a:solidFill>
                  <a:srgbClr val="00467F"/>
                </a:solidFill>
                <a:latin typeface="Georgia"/>
              </a:rPr>
              <a:t>An initial review of existing assessment data;</a:t>
            </a:r>
          </a:p>
          <a:p>
            <a:pPr marL="514350" indent="-514350" eaLnBrk="1" hangingPunct="1">
              <a:buFont typeface="+mj-lt"/>
              <a:buAutoNum type="arabicPeriod"/>
            </a:pPr>
            <a:r>
              <a:rPr lang="en-US" sz="3200" dirty="0" smtClean="0">
                <a:solidFill>
                  <a:srgbClr val="00467F"/>
                </a:solidFill>
                <a:latin typeface="Georgia"/>
              </a:rPr>
              <a:t>Administration of any needed assessments;</a:t>
            </a:r>
          </a:p>
          <a:p>
            <a:pPr marL="514350" indent="-514350" eaLnBrk="1" hangingPunct="1">
              <a:buFont typeface="+mj-lt"/>
              <a:buAutoNum type="arabicPeriod"/>
            </a:pPr>
            <a:r>
              <a:rPr lang="en-US" sz="3200" dirty="0" smtClean="0">
                <a:solidFill>
                  <a:srgbClr val="00467F"/>
                </a:solidFill>
                <a:latin typeface="Georgia"/>
              </a:rPr>
              <a:t>Interpretation of results and determination of eligibility and education needs.</a:t>
            </a:r>
            <a:endParaRPr lang="en-US" sz="3200" dirty="0"/>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381000" y="304800"/>
            <a:ext cx="8077200" cy="5029200"/>
          </a:xfrm>
        </p:spPr>
        <p:txBody>
          <a:bodyPr/>
          <a:lstStyle/>
          <a:p>
            <a:pPr marL="0" eaLnBrk="1" hangingPunct="1">
              <a:buNone/>
            </a:pPr>
            <a:r>
              <a:rPr lang="en-US" sz="2800" dirty="0" smtClean="0">
                <a:solidFill>
                  <a:srgbClr val="00467F"/>
                </a:solidFill>
                <a:latin typeface="Georgia"/>
              </a:rPr>
              <a:t>Same requirements for procedures, test instruments and administration apply but:</a:t>
            </a:r>
          </a:p>
          <a:p>
            <a:pPr algn="just" eaLnBrk="1" hangingPunct="1">
              <a:spcBef>
                <a:spcPts val="1200"/>
              </a:spcBef>
              <a:buFont typeface="Arial" pitchFamily="34" charset="0"/>
              <a:buChar char="•"/>
            </a:pPr>
            <a:r>
              <a:rPr lang="en-US" sz="2800" dirty="0" smtClean="0">
                <a:solidFill>
                  <a:schemeClr val="tx1"/>
                </a:solidFill>
                <a:latin typeface="+mn-lt"/>
                <a:ea typeface="Times New Roman" pitchFamily="18" charset="0"/>
                <a:cs typeface="Arial" charset="0"/>
              </a:rPr>
              <a:t>Individualized to address current needs.</a:t>
            </a:r>
          </a:p>
          <a:p>
            <a:pPr algn="just" eaLnBrk="1" hangingPunct="1">
              <a:buFont typeface="Arial" pitchFamily="34" charset="0"/>
              <a:buChar char="•"/>
            </a:pPr>
            <a:r>
              <a:rPr lang="en-US" sz="2800" dirty="0" smtClean="0">
                <a:solidFill>
                  <a:schemeClr val="tx1"/>
                </a:solidFill>
                <a:latin typeface="+mn-lt"/>
                <a:ea typeface="Times New Roman" pitchFamily="18" charset="0"/>
                <a:cs typeface="Arial" charset="0"/>
              </a:rPr>
              <a:t>Review of existing evaluation data may indicate no additional data is needed to determine whether student continues to have a disability and to determine educational needs;</a:t>
            </a:r>
          </a:p>
          <a:p>
            <a:pPr algn="just" eaLnBrk="1" hangingPunct="1">
              <a:buFont typeface="Arial" pitchFamily="34" charset="0"/>
              <a:buChar char="•"/>
            </a:pPr>
            <a:r>
              <a:rPr lang="en-US" sz="2800" dirty="0" smtClean="0">
                <a:solidFill>
                  <a:schemeClr val="tx1"/>
                </a:solidFill>
                <a:latin typeface="+mn-lt"/>
                <a:ea typeface="Times New Roman" pitchFamily="18" charset="0"/>
                <a:cs typeface="Arial" charset="0"/>
              </a:rPr>
              <a:t>If so, notify parent of right to request an assessment.</a:t>
            </a:r>
          </a:p>
          <a:p>
            <a:pPr marL="0" indent="0" algn="just" eaLnBrk="1" hangingPunct="1">
              <a:buNone/>
            </a:pPr>
            <a:endParaRPr lang="en-US" sz="2800" dirty="0" smtClean="0">
              <a:solidFill>
                <a:schemeClr val="tx1"/>
              </a:solidFill>
              <a:latin typeface="+mn-lt"/>
              <a:ea typeface="Times New Roman" pitchFamily="18" charset="0"/>
              <a:cs typeface="Arial" charset="0"/>
            </a:endParaRPr>
          </a:p>
          <a:p>
            <a:pPr algn="just" eaLnBrk="1" hangingPunct="1">
              <a:spcBef>
                <a:spcPts val="0"/>
              </a:spcBef>
              <a:buNone/>
            </a:pPr>
            <a:r>
              <a:rPr lang="en-US" sz="2800" dirty="0" smtClean="0">
                <a:solidFill>
                  <a:schemeClr val="tx1"/>
                </a:solidFill>
                <a:latin typeface="+mn-lt"/>
                <a:ea typeface="Times New Roman" pitchFamily="18" charset="0"/>
                <a:cs typeface="Arial" charset="0"/>
              </a:rPr>
              <a:t>Reg. 300.305</a:t>
            </a:r>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1219200" y="1447800"/>
            <a:ext cx="6781800" cy="3200400"/>
          </a:xfrm>
        </p:spPr>
        <p:txBody>
          <a:bodyPr/>
          <a:lstStyle/>
          <a:p>
            <a:pPr marL="0" algn="ctr" eaLnBrk="1" hangingPunct="1">
              <a:buNone/>
            </a:pPr>
            <a:r>
              <a:rPr lang="en-US" sz="3600" b="1" dirty="0" smtClean="0">
                <a:solidFill>
                  <a:srgbClr val="00467F"/>
                </a:solidFill>
                <a:latin typeface="Georgia"/>
              </a:rPr>
              <a:t>Does a special education student who withdraws from public school to go to a private school have a right to a reevaluation?</a:t>
            </a:r>
            <a:endParaRPr lang="en-US" sz="3600" b="1" dirty="0" smtClean="0">
              <a:solidFill>
                <a:schemeClr val="tx1"/>
              </a:solidFill>
              <a:latin typeface="+mn-lt"/>
              <a:ea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381000" y="838200"/>
            <a:ext cx="8305800" cy="4724400"/>
          </a:xfrm>
        </p:spPr>
        <p:txBody>
          <a:bodyPr/>
          <a:lstStyle/>
          <a:p>
            <a:pPr marL="0" eaLnBrk="1" hangingPunct="1">
              <a:buNone/>
            </a:pPr>
            <a:r>
              <a:rPr lang="en-US" sz="3600" dirty="0" smtClean="0">
                <a:solidFill>
                  <a:srgbClr val="00467F"/>
                </a:solidFill>
                <a:latin typeface="Georgia"/>
              </a:rPr>
              <a:t>Docket No. 107-SE-110 (Ramage 2010)</a:t>
            </a:r>
          </a:p>
          <a:p>
            <a:pPr algn="just" eaLnBrk="1" hangingPunct="1">
              <a:spcBef>
                <a:spcPts val="2400"/>
              </a:spcBef>
              <a:buFont typeface="Arial" pitchFamily="34" charset="0"/>
              <a:buChar char="•"/>
            </a:pPr>
            <a:r>
              <a:rPr lang="en-US" sz="3400" dirty="0" smtClean="0">
                <a:solidFill>
                  <a:schemeClr val="tx1"/>
                </a:solidFill>
                <a:latin typeface="+mn-lt"/>
                <a:ea typeface="Times New Roman" pitchFamily="18" charset="0"/>
                <a:cs typeface="Arial" charset="0"/>
              </a:rPr>
              <a:t>Parentally placed private school children have no right to FAPE, only to be considered for proportionate share services;</a:t>
            </a:r>
          </a:p>
          <a:p>
            <a:pPr algn="just" eaLnBrk="1" hangingPunct="1">
              <a:buFont typeface="Arial" pitchFamily="34" charset="0"/>
              <a:buChar char="•"/>
            </a:pPr>
            <a:r>
              <a:rPr lang="en-US" sz="3400" dirty="0" smtClean="0">
                <a:solidFill>
                  <a:schemeClr val="tx1"/>
                </a:solidFill>
                <a:latin typeface="+mn-lt"/>
                <a:ea typeface="Times New Roman" pitchFamily="18" charset="0"/>
                <a:cs typeface="Arial" charset="0"/>
              </a:rPr>
              <a:t>School has Child Find duty to all children in its boundaries including those in private schools.</a:t>
            </a:r>
          </a:p>
        </p:txBody>
      </p:sp>
    </p:spTree>
    <p:extLst>
      <p:ext uri="{BB962C8B-B14F-4D97-AF65-F5344CB8AC3E}">
        <p14:creationId xmlns:p14="http://schemas.microsoft.com/office/powerpoint/2010/main" val="3598600478"/>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381000" y="533400"/>
            <a:ext cx="8305800" cy="4724400"/>
          </a:xfrm>
        </p:spPr>
        <p:txBody>
          <a:bodyPr/>
          <a:lstStyle/>
          <a:p>
            <a:pPr algn="just" eaLnBrk="1" hangingPunct="1">
              <a:buFont typeface="Arial" pitchFamily="34" charset="0"/>
              <a:buChar char="•"/>
            </a:pPr>
            <a:r>
              <a:rPr lang="en-US" sz="3400" dirty="0" smtClean="0">
                <a:solidFill>
                  <a:schemeClr val="tx1"/>
                </a:solidFill>
                <a:latin typeface="+mn-lt"/>
                <a:ea typeface="Times New Roman" pitchFamily="18" charset="0"/>
                <a:cs typeface="Arial" charset="0"/>
              </a:rPr>
              <a:t>District was required to reevaluate student at least every 3 years as part of its ongoing Child Find duties.</a:t>
            </a:r>
          </a:p>
          <a:p>
            <a:pPr algn="just" eaLnBrk="1" hangingPunct="1">
              <a:buFont typeface="Arial" pitchFamily="34" charset="0"/>
              <a:buChar char="•"/>
            </a:pPr>
            <a:endParaRPr lang="en-US" sz="3400" dirty="0" smtClean="0">
              <a:solidFill>
                <a:schemeClr val="tx1"/>
              </a:solidFill>
              <a:latin typeface="+mn-lt"/>
              <a:ea typeface="Times New Roman" pitchFamily="18" charset="0"/>
              <a:cs typeface="Arial" charset="0"/>
            </a:endParaRPr>
          </a:p>
          <a:p>
            <a:pPr marL="0" algn="ctr">
              <a:buNone/>
            </a:pPr>
            <a:r>
              <a:rPr lang="en-US" sz="3200" dirty="0">
                <a:solidFill>
                  <a:srgbClr val="00467F"/>
                </a:solidFill>
                <a:latin typeface="Georgia"/>
              </a:rPr>
              <a:t>Similar Holding</a:t>
            </a:r>
          </a:p>
          <a:p>
            <a:pPr marL="0" algn="ctr">
              <a:buNone/>
            </a:pPr>
            <a:r>
              <a:rPr lang="en-US" sz="3200" dirty="0" smtClean="0">
                <a:solidFill>
                  <a:srgbClr val="00467F"/>
                </a:solidFill>
                <a:latin typeface="Georgia"/>
              </a:rPr>
              <a:t>Docket </a:t>
            </a:r>
            <a:r>
              <a:rPr lang="en-US" sz="3200" dirty="0">
                <a:solidFill>
                  <a:srgbClr val="00467F"/>
                </a:solidFill>
                <a:latin typeface="Georgia"/>
              </a:rPr>
              <a:t>No. 076-SE-1209 </a:t>
            </a:r>
          </a:p>
          <a:p>
            <a:pPr marL="0" algn="ctr">
              <a:buNone/>
            </a:pPr>
            <a:r>
              <a:rPr lang="en-US" sz="3200" dirty="0">
                <a:solidFill>
                  <a:srgbClr val="00467F"/>
                </a:solidFill>
                <a:latin typeface="Georgia"/>
              </a:rPr>
              <a:t>(McElvaney 2010)</a:t>
            </a:r>
          </a:p>
          <a:p>
            <a:pPr marL="0" indent="0" algn="just" eaLnBrk="1" hangingPunct="1">
              <a:buNone/>
            </a:pPr>
            <a:endParaRPr lang="en-US" sz="3400" dirty="0" smtClean="0">
              <a:solidFill>
                <a:schemeClr val="tx1"/>
              </a:solidFill>
              <a:latin typeface="+mn-lt"/>
              <a:ea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2133600"/>
            <a:ext cx="7772400" cy="1323439"/>
          </a:xfrm>
          <a:prstGeom prst="rect">
            <a:avLst/>
          </a:prstGeom>
        </p:spPr>
        <p:txBody>
          <a:bodyPr wrap="square">
            <a:spAutoFit/>
          </a:bodyPr>
          <a:lstStyle/>
          <a:p>
            <a:pPr algn="ctr"/>
            <a:r>
              <a:rPr lang="en-US" sz="4000" b="1" i="1" dirty="0" smtClean="0">
                <a:solidFill>
                  <a:srgbClr val="00467F"/>
                </a:solidFill>
                <a:latin typeface="+mj-lt"/>
                <a:cs typeface="Georgia"/>
              </a:rPr>
              <a:t>Who Chooses the Evaluators?</a:t>
            </a:r>
            <a:r>
              <a:rPr lang="en-US" sz="4000" dirty="0" smtClean="0">
                <a:solidFill>
                  <a:srgbClr val="00467F"/>
                </a:solidFill>
                <a:latin typeface="+mj-lt"/>
                <a:cs typeface="Georgia"/>
              </a:rPr>
              <a:t> </a:t>
            </a:r>
            <a:endParaRPr lang="en-US" sz="4000" dirty="0">
              <a:latin typeface="+mj-lt"/>
            </a:endParaRPr>
          </a:p>
        </p:txBody>
      </p:sp>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762000" y="457200"/>
            <a:ext cx="7696200" cy="5029200"/>
          </a:xfrm>
        </p:spPr>
        <p:txBody>
          <a:bodyPr/>
          <a:lstStyle/>
          <a:p>
            <a:pPr marL="0" indent="0" eaLnBrk="1" hangingPunct="1">
              <a:buNone/>
            </a:pPr>
            <a:r>
              <a:rPr lang="en-US" sz="3200" i="1" dirty="0" smtClean="0">
                <a:solidFill>
                  <a:srgbClr val="00467F"/>
                </a:solidFill>
                <a:latin typeface="Georgia"/>
                <a:cs typeface="Georgia"/>
              </a:rPr>
              <a:t>Andress v. Cleveland Independent School District</a:t>
            </a:r>
            <a:r>
              <a:rPr lang="en-US" sz="3200" dirty="0" smtClean="0">
                <a:solidFill>
                  <a:srgbClr val="00467F"/>
                </a:solidFill>
                <a:latin typeface="Georgia"/>
                <a:cs typeface="Georgia"/>
              </a:rPr>
              <a:t>, 64 F.3d 176 (5th Cir. 1995) </a:t>
            </a:r>
          </a:p>
          <a:p>
            <a:pPr marL="0" indent="0" algn="just" eaLnBrk="1" hangingPunct="1">
              <a:spcBef>
                <a:spcPts val="1200"/>
              </a:spcBef>
              <a:buNone/>
            </a:pPr>
            <a:r>
              <a:rPr lang="en-US" sz="2800" dirty="0" smtClean="0">
                <a:solidFill>
                  <a:srgbClr val="00467F"/>
                </a:solidFill>
                <a:latin typeface="Georgia"/>
                <a:cs typeface="Georgia"/>
              </a:rPr>
              <a:t>A parent who wants student to continue to receive special education services must allow the district to reevaluate the student using its own personnel even if the parent claims the reevaluation will pose a mental health risk.  District did not have to accept parent’s evaluation.  If parent does not allow reevaluation, student will no longer be eligible for services after reevaluation is due.</a:t>
            </a:r>
          </a:p>
          <a:p>
            <a:pPr marL="0" indent="0" algn="just" eaLnBrk="1" hangingPunct="1">
              <a:spcBef>
                <a:spcPts val="1200"/>
              </a:spcBef>
              <a:buNone/>
            </a:pPr>
            <a:r>
              <a:rPr lang="en-US" sz="3200" dirty="0" smtClean="0">
                <a:solidFill>
                  <a:srgbClr val="00467F"/>
                </a:solidFill>
                <a:latin typeface="Georgia"/>
                <a:cs typeface="Georgia"/>
              </a:rPr>
              <a:t/>
            </a:r>
            <a:br>
              <a:rPr lang="en-US" sz="3200" dirty="0" smtClean="0">
                <a:solidFill>
                  <a:srgbClr val="00467F"/>
                </a:solidFill>
                <a:latin typeface="Georgia"/>
                <a:cs typeface="Georgia"/>
              </a:rPr>
            </a:br>
            <a:endParaRPr lang="en-US" sz="3200" dirty="0" smtClean="0">
              <a:solidFill>
                <a:srgbClr val="00467F"/>
              </a:solidFill>
              <a:latin typeface="Georgia"/>
              <a:cs typeface="Georgia"/>
            </a:endParaRPr>
          </a:p>
          <a:p>
            <a:pPr eaLnBrk="1" hangingPunct="1">
              <a:buNone/>
            </a:pPr>
            <a:endParaRPr lang="en-US" sz="2600" dirty="0" smtClean="0">
              <a:solidFill>
                <a:srgbClr val="00467F"/>
              </a:solidFill>
              <a:latin typeface="Georgia"/>
            </a:endParaRPr>
          </a:p>
          <a:p>
            <a:pPr algn="just" eaLnBrk="1" hangingPunct="1">
              <a:spcBef>
                <a:spcPts val="1200"/>
              </a:spcBef>
              <a:buNone/>
            </a:pPr>
            <a:endParaRPr lang="en-US" sz="3200" dirty="0" smtClean="0">
              <a:solidFill>
                <a:schemeClr val="tx1"/>
              </a:solidFill>
              <a:latin typeface="+mn-lt"/>
              <a:ea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762000" y="457200"/>
            <a:ext cx="7696200" cy="4724400"/>
          </a:xfrm>
        </p:spPr>
        <p:txBody>
          <a:bodyPr/>
          <a:lstStyle/>
          <a:p>
            <a:pPr marL="0" indent="0" eaLnBrk="1" hangingPunct="1">
              <a:buNone/>
            </a:pPr>
            <a:r>
              <a:rPr lang="en-US" sz="3600" i="1" dirty="0" smtClean="0">
                <a:solidFill>
                  <a:srgbClr val="00467F"/>
                </a:solidFill>
                <a:latin typeface="Georgia"/>
                <a:cs typeface="Georgia"/>
              </a:rPr>
              <a:t>Tustin Unified School District</a:t>
            </a:r>
            <a:r>
              <a:rPr lang="en-US" sz="3600" dirty="0" smtClean="0">
                <a:solidFill>
                  <a:srgbClr val="00467F"/>
                </a:solidFill>
                <a:latin typeface="Georgia"/>
                <a:cs typeface="Georgia"/>
              </a:rPr>
              <a:t>, </a:t>
            </a:r>
            <a:br>
              <a:rPr lang="en-US" sz="3600" dirty="0" smtClean="0">
                <a:solidFill>
                  <a:srgbClr val="00467F"/>
                </a:solidFill>
                <a:latin typeface="Georgia"/>
                <a:cs typeface="Georgia"/>
              </a:rPr>
            </a:br>
            <a:r>
              <a:rPr lang="en-US" sz="3600" dirty="0" smtClean="0">
                <a:solidFill>
                  <a:srgbClr val="00467F"/>
                </a:solidFill>
                <a:latin typeface="Georgia"/>
                <a:cs typeface="Georgia"/>
              </a:rPr>
              <a:t>110 LRP 24125 (SEA CA April 2010)</a:t>
            </a:r>
          </a:p>
          <a:p>
            <a:pPr eaLnBrk="1" hangingPunct="1">
              <a:buNone/>
            </a:pPr>
            <a:endParaRPr lang="en-US" sz="2600" dirty="0" smtClean="0">
              <a:solidFill>
                <a:srgbClr val="00467F"/>
              </a:solidFill>
              <a:latin typeface="Georgia"/>
            </a:endParaRPr>
          </a:p>
          <a:p>
            <a:pPr marL="0" indent="0" algn="just" eaLnBrk="1" hangingPunct="1">
              <a:buNone/>
            </a:pPr>
            <a:r>
              <a:rPr lang="en-US" sz="2800" dirty="0" smtClean="0">
                <a:solidFill>
                  <a:srgbClr val="00467F"/>
                </a:solidFill>
                <a:latin typeface="Georgia"/>
              </a:rPr>
              <a:t>Even though IEP documents stated the assessor who performed the three year reevaluations the last two times would also perform the next one, the district was free to choose another qualified person to perform the reevaluation.  The district did not have to accept and rely on the parent’s evaluation.</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838200" y="990600"/>
            <a:ext cx="7543800" cy="4724400"/>
          </a:xfrm>
        </p:spPr>
        <p:txBody>
          <a:bodyPr/>
          <a:lstStyle/>
          <a:p>
            <a:pPr marL="0" algn="just" eaLnBrk="1" hangingPunct="1">
              <a:buNone/>
            </a:pPr>
            <a:r>
              <a:rPr lang="en-US" sz="3100" dirty="0" smtClean="0">
                <a:solidFill>
                  <a:srgbClr val="00467F"/>
                </a:solidFill>
                <a:latin typeface="Georgia"/>
                <a:cs typeface="Georgia"/>
              </a:rPr>
              <a:t>Initial evaluation done and report completed by 45th school day after district receives written consent for the evaluation.  If student is absent 3 or more days during initial evaluation period, time to complete is extended by number of days absent.</a:t>
            </a:r>
          </a:p>
          <a:p>
            <a:pPr marL="0" algn="just" eaLnBrk="1" hangingPunct="1">
              <a:buNone/>
            </a:pPr>
            <a:endParaRPr lang="en-US" sz="3100" dirty="0" smtClean="0">
              <a:solidFill>
                <a:schemeClr val="tx1"/>
              </a:solidFill>
              <a:latin typeface="+mn-lt"/>
              <a:ea typeface="Times New Roman" pitchFamily="18" charset="0"/>
              <a:cs typeface="Arial" charset="0"/>
            </a:endParaRPr>
          </a:p>
          <a:p>
            <a:pPr algn="just" eaLnBrk="1" hangingPunct="1">
              <a:buNone/>
            </a:pPr>
            <a:r>
              <a:rPr lang="en-US" sz="3100" dirty="0" smtClean="0">
                <a:solidFill>
                  <a:schemeClr val="tx1"/>
                </a:solidFill>
                <a:latin typeface="+mn-lt"/>
                <a:ea typeface="Times New Roman" pitchFamily="18" charset="0"/>
                <a:cs typeface="Arial" charset="0"/>
              </a:rPr>
              <a:t>TEC § 29.004(a)(1).</a:t>
            </a:r>
          </a:p>
          <a:p>
            <a:pPr eaLnBrk="1" hangingPunct="1"/>
            <a:endParaRPr lang="en-US" sz="3600" dirty="0" smtClean="0">
              <a:solidFill>
                <a:schemeClr val="tx1"/>
              </a:solidFill>
              <a:latin typeface="+mn-lt"/>
              <a:ea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762000" y="457200"/>
            <a:ext cx="7696200" cy="4724400"/>
          </a:xfrm>
        </p:spPr>
        <p:txBody>
          <a:bodyPr/>
          <a:lstStyle/>
          <a:p>
            <a:pPr marL="0" indent="0" eaLnBrk="1" hangingPunct="1">
              <a:buNone/>
            </a:pPr>
            <a:r>
              <a:rPr lang="en-US" sz="3600" i="1" dirty="0" smtClean="0">
                <a:solidFill>
                  <a:srgbClr val="00467F"/>
                </a:solidFill>
                <a:latin typeface="Georgia"/>
                <a:cs typeface="Georgia"/>
              </a:rPr>
              <a:t>Shelby S. v. Conroe Independent School District</a:t>
            </a:r>
            <a:r>
              <a:rPr lang="en-US" sz="3600" dirty="0" smtClean="0">
                <a:solidFill>
                  <a:srgbClr val="00467F"/>
                </a:solidFill>
                <a:latin typeface="Georgia"/>
                <a:cs typeface="Georgia"/>
              </a:rPr>
              <a:t>, 454 F.3d 450 </a:t>
            </a:r>
            <a:br>
              <a:rPr lang="en-US" sz="3600" dirty="0" smtClean="0">
                <a:solidFill>
                  <a:srgbClr val="00467F"/>
                </a:solidFill>
                <a:latin typeface="Georgia"/>
                <a:cs typeface="Georgia"/>
              </a:rPr>
            </a:br>
            <a:r>
              <a:rPr lang="en-US" sz="3600" dirty="0" smtClean="0">
                <a:solidFill>
                  <a:srgbClr val="00467F"/>
                </a:solidFill>
                <a:latin typeface="Georgia"/>
                <a:cs typeface="Georgia"/>
              </a:rPr>
              <a:t>(5</a:t>
            </a:r>
            <a:r>
              <a:rPr lang="en-US" sz="3600" baseline="30000" dirty="0" smtClean="0">
                <a:solidFill>
                  <a:srgbClr val="00467F"/>
                </a:solidFill>
                <a:latin typeface="Georgia"/>
                <a:cs typeface="Georgia"/>
              </a:rPr>
              <a:t>th</a:t>
            </a:r>
            <a:r>
              <a:rPr lang="en-US" sz="3600" dirty="0" smtClean="0">
                <a:solidFill>
                  <a:srgbClr val="00467F"/>
                </a:solidFill>
                <a:latin typeface="Georgia"/>
                <a:cs typeface="Georgia"/>
              </a:rPr>
              <a:t> Cir. 2006)</a:t>
            </a:r>
          </a:p>
          <a:p>
            <a:pPr eaLnBrk="1" hangingPunct="1">
              <a:buNone/>
            </a:pPr>
            <a:endParaRPr lang="en-US" sz="2600" dirty="0" smtClean="0">
              <a:solidFill>
                <a:srgbClr val="00467F"/>
              </a:solidFill>
              <a:latin typeface="Georgia"/>
            </a:endParaRPr>
          </a:p>
          <a:p>
            <a:pPr marL="0" algn="just" eaLnBrk="1" hangingPunct="1">
              <a:buNone/>
            </a:pPr>
            <a:r>
              <a:rPr lang="en-US" sz="3200" dirty="0" smtClean="0">
                <a:solidFill>
                  <a:srgbClr val="00467F"/>
                </a:solidFill>
                <a:latin typeface="Georgia"/>
              </a:rPr>
              <a:t>District could require medically fragile student to be reevaluated by doctor of its choice to determine nature of her condition and the specific accommodations she required.</a:t>
            </a:r>
          </a:p>
          <a:p>
            <a:pPr algn="just" eaLnBrk="1" hangingPunct="1">
              <a:spcBef>
                <a:spcPts val="1200"/>
              </a:spcBef>
              <a:buNone/>
            </a:pPr>
            <a:endParaRPr lang="en-US" sz="3200" dirty="0" smtClean="0">
              <a:solidFill>
                <a:schemeClr val="tx1"/>
              </a:solidFill>
              <a:latin typeface="+mn-lt"/>
              <a:ea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762000" y="457200"/>
            <a:ext cx="7696200" cy="4724400"/>
          </a:xfrm>
        </p:spPr>
        <p:txBody>
          <a:bodyPr/>
          <a:lstStyle/>
          <a:p>
            <a:pPr marL="0" eaLnBrk="1" hangingPunct="1">
              <a:buNone/>
            </a:pPr>
            <a:endParaRPr lang="en-US" sz="3200" dirty="0" smtClean="0">
              <a:solidFill>
                <a:srgbClr val="00467F"/>
              </a:solidFill>
              <a:latin typeface="Georgia"/>
            </a:endParaRPr>
          </a:p>
          <a:p>
            <a:pPr marL="0" algn="just" eaLnBrk="1" hangingPunct="1">
              <a:buNone/>
            </a:pPr>
            <a:r>
              <a:rPr lang="en-US" sz="3600" dirty="0" smtClean="0">
                <a:solidFill>
                  <a:srgbClr val="00467F"/>
                </a:solidFill>
                <a:latin typeface="Georgia"/>
              </a:rPr>
              <a:t>Evaluation was not a violation of her right to privacy.  Student is free to decline special education rather than submit to evaluation.</a:t>
            </a:r>
          </a:p>
          <a:p>
            <a:pPr algn="just" eaLnBrk="1" hangingPunct="1">
              <a:spcBef>
                <a:spcPts val="1200"/>
              </a:spcBef>
              <a:buNone/>
            </a:pPr>
            <a:endParaRPr lang="en-US" sz="3200" dirty="0" smtClean="0">
              <a:solidFill>
                <a:schemeClr val="tx1"/>
              </a:solidFill>
              <a:latin typeface="+mn-lt"/>
              <a:ea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905000"/>
            <a:ext cx="7772400" cy="1323439"/>
          </a:xfrm>
        </p:spPr>
        <p:txBody>
          <a:bodyPr/>
          <a:lstStyle/>
          <a:p>
            <a:pPr algn="ctr"/>
            <a:r>
              <a:rPr lang="en-US" dirty="0" smtClean="0"/>
              <a:t>EVALUATIONS TO END SERVICES</a:t>
            </a:r>
            <a:endParaRPr lang="en-US" dirty="0"/>
          </a:p>
        </p:txBody>
      </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2133600"/>
            <a:ext cx="7772400" cy="1938992"/>
          </a:xfrm>
          <a:prstGeom prst="rect">
            <a:avLst/>
          </a:prstGeom>
        </p:spPr>
        <p:txBody>
          <a:bodyPr wrap="square">
            <a:spAutoFit/>
          </a:bodyPr>
          <a:lstStyle/>
          <a:p>
            <a:pPr algn="ctr"/>
            <a:r>
              <a:rPr lang="en-US" sz="4000" b="1" i="1" dirty="0" smtClean="0">
                <a:solidFill>
                  <a:srgbClr val="00467F"/>
                </a:solidFill>
                <a:latin typeface="+mj-lt"/>
                <a:cs typeface="Georgia"/>
              </a:rPr>
              <a:t>What if the District Suspects a Student no longer has a Disability?</a:t>
            </a:r>
            <a:r>
              <a:rPr lang="en-US" sz="4000" dirty="0" smtClean="0">
                <a:solidFill>
                  <a:srgbClr val="00467F"/>
                </a:solidFill>
                <a:latin typeface="+mj-lt"/>
                <a:cs typeface="Georgia"/>
              </a:rPr>
              <a:t> </a:t>
            </a:r>
            <a:endParaRPr lang="en-US" sz="4000" dirty="0">
              <a:latin typeface="+mj-lt"/>
            </a:endParaRPr>
          </a:p>
        </p:txBody>
      </p:sp>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381000" y="914400"/>
            <a:ext cx="8229600" cy="4724400"/>
          </a:xfrm>
        </p:spPr>
        <p:txBody>
          <a:bodyPr/>
          <a:lstStyle/>
          <a:p>
            <a:pPr eaLnBrk="1" hangingPunct="1">
              <a:buNone/>
            </a:pPr>
            <a:endParaRPr lang="en-US" sz="2600" dirty="0" smtClean="0">
              <a:solidFill>
                <a:srgbClr val="00467F"/>
              </a:solidFill>
              <a:latin typeface="Georgia"/>
            </a:endParaRPr>
          </a:p>
          <a:p>
            <a:pPr marL="0" algn="just" eaLnBrk="1" hangingPunct="1">
              <a:buNone/>
            </a:pPr>
            <a:r>
              <a:rPr lang="en-US" sz="3600" dirty="0" smtClean="0">
                <a:solidFill>
                  <a:srgbClr val="00467F"/>
                </a:solidFill>
                <a:latin typeface="Georgia"/>
              </a:rPr>
              <a:t>Before determining a child is no longer a child with a disability, the district must evaluate the student.</a:t>
            </a:r>
          </a:p>
          <a:p>
            <a:pPr marL="0" algn="just" eaLnBrk="1" hangingPunct="1">
              <a:buNone/>
            </a:pPr>
            <a:endParaRPr lang="en-US" sz="3600" dirty="0" smtClean="0">
              <a:solidFill>
                <a:srgbClr val="00467F"/>
              </a:solidFill>
              <a:latin typeface="Georgia"/>
            </a:endParaRPr>
          </a:p>
          <a:p>
            <a:pPr marL="0" algn="just" eaLnBrk="1" hangingPunct="1">
              <a:buNone/>
            </a:pPr>
            <a:r>
              <a:rPr lang="en-US" sz="3600" dirty="0" smtClean="0">
                <a:solidFill>
                  <a:srgbClr val="00467F"/>
                </a:solidFill>
                <a:latin typeface="Georgia"/>
              </a:rPr>
              <a:t>Reg. 300.305(e)</a:t>
            </a:r>
            <a:endParaRPr lang="en-US" sz="3600" dirty="0" smtClean="0">
              <a:solidFill>
                <a:schemeClr val="tx1"/>
              </a:solidFill>
              <a:latin typeface="+mn-lt"/>
              <a:ea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381000" y="0"/>
            <a:ext cx="8229600" cy="5943600"/>
          </a:xfrm>
        </p:spPr>
        <p:txBody>
          <a:bodyPr/>
          <a:lstStyle/>
          <a:p>
            <a:pPr eaLnBrk="1" hangingPunct="1">
              <a:buNone/>
            </a:pPr>
            <a:endParaRPr lang="en-US" sz="2600" dirty="0" smtClean="0">
              <a:solidFill>
                <a:srgbClr val="00467F"/>
              </a:solidFill>
              <a:latin typeface="Georgia"/>
            </a:endParaRPr>
          </a:p>
          <a:p>
            <a:pPr marL="0" algn="just" eaLnBrk="1" hangingPunct="1">
              <a:buNone/>
            </a:pPr>
            <a:r>
              <a:rPr lang="en-US" sz="3600" i="1" dirty="0" smtClean="0">
                <a:solidFill>
                  <a:srgbClr val="00467F"/>
                </a:solidFill>
                <a:latin typeface="Georgia"/>
              </a:rPr>
              <a:t>Santa Fe Ind. Sch. Dist</a:t>
            </a:r>
            <a:r>
              <a:rPr lang="en-US" sz="3600" dirty="0" smtClean="0">
                <a:solidFill>
                  <a:srgbClr val="00467F"/>
                </a:solidFill>
                <a:latin typeface="Georgia"/>
              </a:rPr>
              <a:t>., 113 LRP 33649 (May 23, 2013)</a:t>
            </a:r>
          </a:p>
          <a:p>
            <a:pPr marL="0" algn="just" eaLnBrk="1" hangingPunct="1">
              <a:buNone/>
            </a:pPr>
            <a:endParaRPr lang="en-US" sz="1000" dirty="0" smtClean="0">
              <a:solidFill>
                <a:srgbClr val="00467F"/>
              </a:solidFill>
              <a:latin typeface="Georgia"/>
            </a:endParaRPr>
          </a:p>
          <a:p>
            <a:pPr marL="0" algn="just" eaLnBrk="1" hangingPunct="1">
              <a:buNone/>
            </a:pPr>
            <a:r>
              <a:rPr lang="en-US" sz="3600" dirty="0" smtClean="0">
                <a:solidFill>
                  <a:schemeClr val="tx1"/>
                </a:solidFill>
                <a:latin typeface="+mn-lt"/>
                <a:ea typeface="Times New Roman" pitchFamily="18" charset="0"/>
                <a:cs typeface="Arial" charset="0"/>
              </a:rPr>
              <a:t>Parents refused to consent to a reevaluation to determine if student should be dismissed from special education.  Hearing officer ruled that there was legitimate concern that student no longer qualified and a reevaluation was necessary</a:t>
            </a:r>
          </a:p>
        </p:txBody>
      </p:sp>
    </p:spTree>
    <p:extLst>
      <p:ext uri="{BB962C8B-B14F-4D97-AF65-F5344CB8AC3E}">
        <p14:creationId xmlns:p14="http://schemas.microsoft.com/office/powerpoint/2010/main" val="358647335"/>
      </p:ext>
    </p:extLst>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381000" y="914400"/>
            <a:ext cx="8229600" cy="4724400"/>
          </a:xfrm>
        </p:spPr>
        <p:txBody>
          <a:bodyPr/>
          <a:lstStyle/>
          <a:p>
            <a:pPr eaLnBrk="1" hangingPunct="1">
              <a:buNone/>
            </a:pPr>
            <a:endParaRPr lang="en-US" sz="2600" dirty="0" smtClean="0">
              <a:solidFill>
                <a:srgbClr val="00467F"/>
              </a:solidFill>
              <a:latin typeface="Georgia"/>
            </a:endParaRPr>
          </a:p>
          <a:p>
            <a:pPr marL="0" algn="just" eaLnBrk="1" hangingPunct="1">
              <a:buNone/>
            </a:pPr>
            <a:r>
              <a:rPr lang="en-US" sz="3600" dirty="0" smtClean="0">
                <a:solidFill>
                  <a:srgbClr val="00467F"/>
                </a:solidFill>
                <a:latin typeface="Georgia"/>
              </a:rPr>
              <a:t>Under IDEA regulations, there is no requirement for an FIE before graduation.</a:t>
            </a:r>
          </a:p>
          <a:p>
            <a:pPr marL="0" algn="just" eaLnBrk="1" hangingPunct="1">
              <a:buNone/>
            </a:pPr>
            <a:endParaRPr lang="en-US" sz="3600" dirty="0" smtClean="0">
              <a:solidFill>
                <a:srgbClr val="00467F"/>
              </a:solidFill>
              <a:latin typeface="Georgia"/>
            </a:endParaRPr>
          </a:p>
          <a:p>
            <a:pPr marL="0" algn="just" eaLnBrk="1" hangingPunct="1">
              <a:buNone/>
            </a:pPr>
            <a:endParaRPr lang="en-US" sz="3600" dirty="0" smtClean="0">
              <a:solidFill>
                <a:schemeClr val="tx1"/>
              </a:solidFill>
              <a:latin typeface="+mn-lt"/>
              <a:ea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381000" y="304800"/>
            <a:ext cx="8229600" cy="4724400"/>
          </a:xfrm>
        </p:spPr>
        <p:txBody>
          <a:bodyPr/>
          <a:lstStyle/>
          <a:p>
            <a:pPr eaLnBrk="1" hangingPunct="1">
              <a:buNone/>
            </a:pPr>
            <a:endParaRPr lang="en-US" sz="2600" dirty="0" smtClean="0">
              <a:solidFill>
                <a:srgbClr val="00467F"/>
              </a:solidFill>
              <a:latin typeface="Georgia"/>
            </a:endParaRPr>
          </a:p>
          <a:p>
            <a:pPr marL="0" algn="just" eaLnBrk="1" hangingPunct="1">
              <a:buNone/>
            </a:pPr>
            <a:r>
              <a:rPr lang="en-US" sz="3600" dirty="0" smtClean="0">
                <a:solidFill>
                  <a:srgbClr val="00467F"/>
                </a:solidFill>
                <a:latin typeface="Georgia"/>
              </a:rPr>
              <a:t>BUT – Commissioner’s Rules REQUIRE an evaluation to be included as part of the summary of academic achievement and functional performance which the district must provide to students who are graduating.</a:t>
            </a:r>
          </a:p>
          <a:p>
            <a:pPr marL="0" algn="just" eaLnBrk="1" hangingPunct="1">
              <a:buNone/>
            </a:pPr>
            <a:endParaRPr lang="en-US" sz="3600" dirty="0" smtClean="0">
              <a:solidFill>
                <a:srgbClr val="00467F"/>
              </a:solidFill>
              <a:latin typeface="Georgia"/>
            </a:endParaRPr>
          </a:p>
          <a:p>
            <a:pPr marL="0" algn="just" eaLnBrk="1" hangingPunct="1">
              <a:spcBef>
                <a:spcPts val="0"/>
              </a:spcBef>
              <a:buNone/>
            </a:pPr>
            <a:r>
              <a:rPr lang="en-US" sz="3600" dirty="0" smtClean="0">
                <a:solidFill>
                  <a:schemeClr val="tx1"/>
                </a:solidFill>
                <a:latin typeface="+mn-lt"/>
                <a:ea typeface="Times New Roman" pitchFamily="18" charset="0"/>
                <a:cs typeface="Arial" charset="0"/>
              </a:rPr>
              <a:t>19 Tex. Adm. Code § 89.1070(e)</a:t>
            </a:r>
          </a:p>
        </p:txBody>
      </p:sp>
    </p:spTree>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905000"/>
            <a:ext cx="7772400" cy="707886"/>
          </a:xfrm>
        </p:spPr>
        <p:txBody>
          <a:bodyPr/>
          <a:lstStyle/>
          <a:p>
            <a:pPr algn="ctr"/>
            <a:r>
              <a:rPr lang="en-US" dirty="0" smtClean="0"/>
              <a:t>Lessons learned</a:t>
            </a:r>
            <a:endParaRPr lang="en-US" dirty="0"/>
          </a:p>
        </p:txBody>
      </p:sp>
    </p:spTree>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457200"/>
            <a:ext cx="7543800" cy="6001643"/>
          </a:xfrm>
          <a:prstGeom prst="rect">
            <a:avLst/>
          </a:prstGeom>
        </p:spPr>
        <p:txBody>
          <a:bodyPr wrap="square">
            <a:spAutoFit/>
          </a:bodyPr>
          <a:lstStyle/>
          <a:p>
            <a:pPr marL="514350" indent="-514350">
              <a:buAutoNum type="arabicPeriod"/>
            </a:pPr>
            <a:r>
              <a:rPr lang="en-US" sz="3200" dirty="0" smtClean="0">
                <a:solidFill>
                  <a:srgbClr val="00467F"/>
                </a:solidFill>
                <a:latin typeface="Georgia"/>
              </a:rPr>
              <a:t>Train ALL staff to be sensitive to circumstances which may indicate a need for a special education evaluation:</a:t>
            </a:r>
          </a:p>
          <a:p>
            <a:pPr marL="514350" indent="-514350">
              <a:buFont typeface="Arial" pitchFamily="34" charset="0"/>
              <a:buChar char="•"/>
            </a:pPr>
            <a:r>
              <a:rPr lang="en-US" sz="3200" dirty="0" smtClean="0">
                <a:solidFill>
                  <a:srgbClr val="00467F"/>
                </a:solidFill>
                <a:latin typeface="Georgia"/>
              </a:rPr>
              <a:t>Struggling academically despite reasonable efforts on student’s part</a:t>
            </a:r>
          </a:p>
          <a:p>
            <a:pPr marL="514350" indent="-514350">
              <a:buFont typeface="Arial" pitchFamily="34" charset="0"/>
              <a:buChar char="•"/>
            </a:pPr>
            <a:r>
              <a:rPr lang="en-US" sz="3200" dirty="0" smtClean="0">
                <a:solidFill>
                  <a:srgbClr val="00467F"/>
                </a:solidFill>
                <a:latin typeface="Georgia"/>
              </a:rPr>
              <a:t>Student receiving RtI and having discipline problems</a:t>
            </a:r>
          </a:p>
          <a:p>
            <a:pPr marL="514350" indent="-514350">
              <a:buFont typeface="Arial" pitchFamily="34" charset="0"/>
              <a:buChar char="•"/>
            </a:pPr>
            <a:r>
              <a:rPr lang="en-US" sz="3200" dirty="0" smtClean="0">
                <a:solidFill>
                  <a:srgbClr val="00467F"/>
                </a:solidFill>
                <a:latin typeface="Georgia"/>
              </a:rPr>
              <a:t>RtI starts to look like specialized instruction</a:t>
            </a:r>
          </a:p>
          <a:p>
            <a:pPr marL="514350" indent="-514350">
              <a:buFont typeface="Arial" pitchFamily="34" charset="0"/>
              <a:buChar char="•"/>
            </a:pPr>
            <a:endParaRPr lang="en-US" sz="3200" dirty="0" smtClean="0">
              <a:solidFill>
                <a:srgbClr val="00467F"/>
              </a:solidFill>
              <a:latin typeface="Georgia"/>
            </a:endParaRPr>
          </a:p>
          <a:p>
            <a:pPr marL="514350" indent="-514350">
              <a:buAutoNum type="arabicPeriod"/>
            </a:pPr>
            <a:endParaRPr lang="en-US" sz="32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838200" y="381000"/>
            <a:ext cx="7543800" cy="5334000"/>
          </a:xfrm>
        </p:spPr>
        <p:txBody>
          <a:bodyPr/>
          <a:lstStyle/>
          <a:p>
            <a:pPr marL="0" algn="just" eaLnBrk="1" hangingPunct="1">
              <a:buNone/>
            </a:pPr>
            <a:r>
              <a:rPr lang="en-US" sz="3600" dirty="0" smtClean="0">
                <a:solidFill>
                  <a:srgbClr val="00467F"/>
                </a:solidFill>
                <a:latin typeface="Georgia"/>
                <a:cs typeface="Georgia"/>
              </a:rPr>
              <a:t>Students under 5 by September 1st and not enrolled in public school, and students enrolled in private school or home school – initial evaluation done and report completed by 45th </a:t>
            </a:r>
            <a:r>
              <a:rPr lang="en-US" sz="3600" dirty="0" smtClean="0">
                <a:solidFill>
                  <a:srgbClr val="00467F"/>
                </a:solidFill>
                <a:latin typeface="Georgia"/>
                <a:cs typeface="Georgia"/>
              </a:rPr>
              <a:t>school day </a:t>
            </a:r>
            <a:r>
              <a:rPr lang="en-US" sz="3600" dirty="0" smtClean="0">
                <a:solidFill>
                  <a:srgbClr val="00467F"/>
                </a:solidFill>
                <a:latin typeface="Georgia"/>
                <a:cs typeface="Georgia"/>
              </a:rPr>
              <a:t>after written consent is received by the district.</a:t>
            </a:r>
            <a:endParaRPr lang="en-US" sz="2800" dirty="0" smtClean="0">
              <a:solidFill>
                <a:schemeClr val="tx1"/>
              </a:solidFill>
              <a:latin typeface="+mn-lt"/>
              <a:ea typeface="Times New Roman" pitchFamily="18" charset="0"/>
              <a:cs typeface="Arial" charset="0"/>
            </a:endParaRPr>
          </a:p>
          <a:p>
            <a:pPr algn="just" eaLnBrk="1" hangingPunct="1">
              <a:buNone/>
            </a:pPr>
            <a:r>
              <a:rPr lang="en-US" sz="3600" dirty="0" smtClean="0">
                <a:solidFill>
                  <a:schemeClr val="tx1"/>
                </a:solidFill>
                <a:latin typeface="+mn-lt"/>
                <a:ea typeface="Times New Roman" pitchFamily="18" charset="0"/>
                <a:cs typeface="Arial" charset="0"/>
              </a:rPr>
              <a:t>TEC § 29.004(a)(2).</a:t>
            </a:r>
          </a:p>
          <a:p>
            <a:pPr eaLnBrk="1" hangingPunct="1"/>
            <a:endParaRPr lang="en-US" sz="3600" dirty="0" smtClean="0">
              <a:solidFill>
                <a:schemeClr val="tx1"/>
              </a:solidFill>
              <a:latin typeface="+mn-lt"/>
              <a:ea typeface="Times New Roman" pitchFamily="18" charset="0"/>
              <a:cs typeface="Arial" charset="0"/>
            </a:endParaRPr>
          </a:p>
        </p:txBody>
      </p:sp>
    </p:spTree>
    <p:extLst>
      <p:ext uri="{BB962C8B-B14F-4D97-AF65-F5344CB8AC3E}">
        <p14:creationId xmlns:p14="http://schemas.microsoft.com/office/powerpoint/2010/main" val="755510982"/>
      </p:ext>
    </p:extLst>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609600"/>
            <a:ext cx="8001000" cy="3539430"/>
          </a:xfrm>
          <a:prstGeom prst="rect">
            <a:avLst/>
          </a:prstGeom>
        </p:spPr>
        <p:txBody>
          <a:bodyPr wrap="square">
            <a:spAutoFit/>
          </a:bodyPr>
          <a:lstStyle/>
          <a:p>
            <a:pPr marL="341313" indent="-341313" algn="just">
              <a:buFont typeface="Arial" pitchFamily="34" charset="0"/>
              <a:buChar char="•"/>
            </a:pPr>
            <a:r>
              <a:rPr lang="en-US" sz="3200" dirty="0" smtClean="0">
                <a:solidFill>
                  <a:srgbClr val="00467F"/>
                </a:solidFill>
                <a:latin typeface="Georgia"/>
              </a:rPr>
              <a:t>Parent reports diagnosis of a disability whether there is a medical report or not</a:t>
            </a:r>
          </a:p>
          <a:p>
            <a:pPr marL="341313" indent="-341313" algn="just">
              <a:buFont typeface="Arial" pitchFamily="34" charset="0"/>
              <a:buChar char="•"/>
            </a:pPr>
            <a:r>
              <a:rPr lang="en-US" sz="3200" dirty="0" smtClean="0">
                <a:solidFill>
                  <a:srgbClr val="00467F"/>
                </a:solidFill>
                <a:latin typeface="Georgia"/>
              </a:rPr>
              <a:t>Social isolation and withdrawal</a:t>
            </a:r>
          </a:p>
          <a:p>
            <a:pPr marL="341313" indent="-341313" algn="just">
              <a:buFont typeface="Arial" pitchFamily="34" charset="0"/>
              <a:buChar char="•"/>
            </a:pPr>
            <a:r>
              <a:rPr lang="en-US" sz="3200" dirty="0" smtClean="0">
                <a:solidFill>
                  <a:srgbClr val="00467F"/>
                </a:solidFill>
                <a:latin typeface="Georgia"/>
              </a:rPr>
              <a:t>Extreme emotional meltdowns and outbursts</a:t>
            </a:r>
          </a:p>
          <a:p>
            <a:pPr marL="341313" indent="-341313" algn="just">
              <a:buFont typeface="Arial" pitchFamily="34" charset="0"/>
              <a:buChar char="•"/>
            </a:pPr>
            <a:r>
              <a:rPr lang="en-US" sz="3200" dirty="0" smtClean="0">
                <a:solidFill>
                  <a:srgbClr val="00467F"/>
                </a:solidFill>
                <a:latin typeface="Georgia"/>
              </a:rPr>
              <a:t>Student is placed in a mental health facility</a:t>
            </a:r>
            <a:endParaRPr lang="en-US" sz="3200" dirty="0"/>
          </a:p>
        </p:txBody>
      </p:sp>
    </p:spTree>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609600"/>
            <a:ext cx="7924800" cy="4401205"/>
          </a:xfrm>
          <a:prstGeom prst="rect">
            <a:avLst/>
          </a:prstGeom>
        </p:spPr>
        <p:txBody>
          <a:bodyPr wrap="square">
            <a:spAutoFit/>
          </a:bodyPr>
          <a:lstStyle/>
          <a:p>
            <a:pPr indent="-512064"/>
            <a:r>
              <a:rPr lang="en-US" sz="4000" dirty="0" smtClean="0">
                <a:latin typeface="+mn-lt"/>
              </a:rPr>
              <a:t>2. 	Be aware of two key issues:</a:t>
            </a:r>
          </a:p>
          <a:p>
            <a:endParaRPr lang="en-US" sz="4000" dirty="0" smtClean="0">
              <a:latin typeface="+mn-lt"/>
            </a:endParaRPr>
          </a:p>
          <a:p>
            <a:pPr algn="just"/>
            <a:r>
              <a:rPr lang="en-US" sz="4000" dirty="0" smtClean="0">
                <a:latin typeface="+mn-lt"/>
              </a:rPr>
              <a:t>a.	When did district have reason to suspect student may have a disability and, because of it, need special education and related services?</a:t>
            </a:r>
            <a:endParaRPr lang="en-US" sz="4000" dirty="0">
              <a:latin typeface="+mn-lt"/>
            </a:endParaRPr>
          </a:p>
        </p:txBody>
      </p:sp>
    </p:spTree>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1143000"/>
            <a:ext cx="7391400" cy="3170099"/>
          </a:xfrm>
          <a:prstGeom prst="rect">
            <a:avLst/>
          </a:prstGeom>
        </p:spPr>
        <p:txBody>
          <a:bodyPr wrap="square">
            <a:spAutoFit/>
          </a:bodyPr>
          <a:lstStyle/>
          <a:p>
            <a:pPr algn="just"/>
            <a:r>
              <a:rPr lang="en-US" sz="4000" dirty="0" smtClean="0">
                <a:latin typeface="+mn-lt"/>
              </a:rPr>
              <a:t>b. Did district begin the evaluation process within a reasonable time after there is reason to suspect a disability and need for special education?</a:t>
            </a:r>
            <a:endParaRPr lang="en-US" sz="4000" dirty="0">
              <a:latin typeface="+mn-lt"/>
            </a:endParaRPr>
          </a:p>
        </p:txBody>
      </p:sp>
    </p:spTree>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990600"/>
            <a:ext cx="7239000" cy="3785652"/>
          </a:xfrm>
          <a:prstGeom prst="rect">
            <a:avLst/>
          </a:prstGeom>
        </p:spPr>
        <p:txBody>
          <a:bodyPr wrap="square">
            <a:spAutoFit/>
          </a:bodyPr>
          <a:lstStyle/>
          <a:p>
            <a:pPr algn="just"/>
            <a:r>
              <a:rPr lang="en-US" sz="4000" dirty="0" smtClean="0">
                <a:solidFill>
                  <a:srgbClr val="00467F"/>
                </a:solidFill>
                <a:latin typeface="+mn-lt"/>
              </a:rPr>
              <a:t>3. Once there is reason to suspect a disability and a need for special education, do not delay the evaluation process while student participates in RtI services.</a:t>
            </a:r>
            <a:endParaRPr lang="en-US" sz="4000" dirty="0">
              <a:latin typeface="+mn-lt"/>
            </a:endParaRPr>
          </a:p>
        </p:txBody>
      </p:sp>
    </p:spTree>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762000"/>
            <a:ext cx="7162800" cy="4524315"/>
          </a:xfrm>
          <a:prstGeom prst="rect">
            <a:avLst/>
          </a:prstGeom>
        </p:spPr>
        <p:txBody>
          <a:bodyPr wrap="square">
            <a:spAutoFit/>
          </a:bodyPr>
          <a:lstStyle/>
          <a:p>
            <a:pPr algn="just"/>
            <a:r>
              <a:rPr lang="en-US" sz="3200" dirty="0" smtClean="0">
                <a:solidFill>
                  <a:srgbClr val="00467F"/>
                </a:solidFill>
                <a:latin typeface="Georgia"/>
              </a:rPr>
              <a:t>4.	Every evaluation and reevaluation should comply with IDEA requirements for evaluation procedures, evaluation instruments and evaluation administration.  It may be cheaper to pay for an IEE but every evaluation should be good enough to give the district the option to ask for a hearing to show it is appropriate.</a:t>
            </a:r>
            <a:endParaRPr lang="en-US" sz="3200" dirty="0"/>
          </a:p>
        </p:txBody>
      </p:sp>
    </p:spTree>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914400"/>
            <a:ext cx="7848600" cy="3170099"/>
          </a:xfrm>
          <a:prstGeom prst="rect">
            <a:avLst/>
          </a:prstGeom>
        </p:spPr>
        <p:txBody>
          <a:bodyPr wrap="square">
            <a:spAutoFit/>
          </a:bodyPr>
          <a:lstStyle/>
          <a:p>
            <a:pPr algn="just"/>
            <a:r>
              <a:rPr lang="en-US" sz="4000" dirty="0" smtClean="0">
                <a:solidFill>
                  <a:srgbClr val="00467F"/>
                </a:solidFill>
                <a:latin typeface="Georgia"/>
              </a:rPr>
              <a:t>5.	If district timely seeks consent for initial evaluation, this begins the evaluation process and satisfies the district’s child find duty.</a:t>
            </a:r>
            <a:endParaRPr lang="en-US" sz="4000" dirty="0"/>
          </a:p>
        </p:txBody>
      </p:sp>
    </p:spTree>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381000"/>
            <a:ext cx="7924800" cy="5509200"/>
          </a:xfrm>
          <a:prstGeom prst="rect">
            <a:avLst/>
          </a:prstGeom>
        </p:spPr>
        <p:txBody>
          <a:bodyPr wrap="square">
            <a:spAutoFit/>
          </a:bodyPr>
          <a:lstStyle/>
          <a:p>
            <a:pPr algn="just"/>
            <a:r>
              <a:rPr lang="en-US" sz="3200" dirty="0" smtClean="0">
                <a:solidFill>
                  <a:srgbClr val="00467F"/>
                </a:solidFill>
                <a:latin typeface="Georgia"/>
              </a:rPr>
              <a:t>6.	If parent refuses consent for initial evaluation, should district request due process hearing to override lack of consent?</a:t>
            </a:r>
          </a:p>
          <a:p>
            <a:pPr algn="just"/>
            <a:r>
              <a:rPr lang="en-US" sz="3200" dirty="0" smtClean="0">
                <a:solidFill>
                  <a:srgbClr val="00467F"/>
                </a:solidFill>
                <a:latin typeface="Georgia"/>
              </a:rPr>
              <a:t>- Yes - But parent may still refuse special education services after the evaluation.</a:t>
            </a:r>
          </a:p>
          <a:p>
            <a:pPr algn="just"/>
            <a:r>
              <a:rPr lang="en-US" sz="3200" dirty="0" smtClean="0">
                <a:solidFill>
                  <a:srgbClr val="00467F"/>
                </a:solidFill>
                <a:latin typeface="Georgia"/>
              </a:rPr>
              <a:t>- No - District will not be out of compliance with Child Find and evaluation requirements of IDEA.</a:t>
            </a:r>
          </a:p>
          <a:p>
            <a:pPr marL="457200" indent="-457200" algn="just">
              <a:buFontTx/>
              <a:buChar char="-"/>
            </a:pPr>
            <a:r>
              <a:rPr lang="en-US" sz="3200" dirty="0" smtClean="0">
                <a:solidFill>
                  <a:srgbClr val="00467F"/>
                </a:solidFill>
                <a:latin typeface="Georgia"/>
              </a:rPr>
              <a:t>Must decide on a case-by-case basis.</a:t>
            </a:r>
          </a:p>
          <a:p>
            <a:pPr marL="457200" indent="-457200" algn="just">
              <a:buFontTx/>
              <a:buChar char="-"/>
            </a:pPr>
            <a:r>
              <a:rPr lang="en-US" sz="3200" dirty="0" smtClean="0">
                <a:solidFill>
                  <a:srgbClr val="00467F"/>
                </a:solidFill>
                <a:latin typeface="Georgia"/>
              </a:rPr>
              <a:t>DOCUMENT</a:t>
            </a:r>
            <a:endParaRPr lang="en-US" sz="3200" dirty="0"/>
          </a:p>
        </p:txBody>
      </p:sp>
    </p:spTree>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457200"/>
            <a:ext cx="7848600" cy="3970318"/>
          </a:xfrm>
          <a:prstGeom prst="rect">
            <a:avLst/>
          </a:prstGeom>
        </p:spPr>
        <p:txBody>
          <a:bodyPr wrap="square">
            <a:spAutoFit/>
          </a:bodyPr>
          <a:lstStyle/>
          <a:p>
            <a:pPr algn="just"/>
            <a:r>
              <a:rPr lang="en-US" sz="3600" dirty="0" smtClean="0">
                <a:solidFill>
                  <a:srgbClr val="00467F"/>
                </a:solidFill>
                <a:latin typeface="Georgia"/>
              </a:rPr>
              <a:t>7.	Parent cannot control the nature or extent of an initial evaluation, or the persons who perform it, through selective consent.  Selective consent is not consent.  District may request due process to override lack of consent to fully evaluate.</a:t>
            </a:r>
            <a:endParaRPr lang="en-US" sz="3600" dirty="0"/>
          </a:p>
        </p:txBody>
      </p:sp>
    </p:spTree>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457200"/>
            <a:ext cx="7848600" cy="3970318"/>
          </a:xfrm>
          <a:prstGeom prst="rect">
            <a:avLst/>
          </a:prstGeom>
        </p:spPr>
        <p:txBody>
          <a:bodyPr wrap="square">
            <a:spAutoFit/>
          </a:bodyPr>
          <a:lstStyle/>
          <a:p>
            <a:pPr algn="just"/>
            <a:r>
              <a:rPr lang="en-US" sz="3600" dirty="0" smtClean="0">
                <a:solidFill>
                  <a:srgbClr val="00467F"/>
                </a:solidFill>
                <a:latin typeface="Georgia"/>
              </a:rPr>
              <a:t>8. During any evaluation, if circumstances indicate additional areas that should be evaluated than originally planned, district should seek consent for more testing so that all areas of suspected disability are evaluated.</a:t>
            </a:r>
            <a:endParaRPr lang="en-US" sz="3600" dirty="0"/>
          </a:p>
        </p:txBody>
      </p:sp>
    </p:spTree>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609600"/>
            <a:ext cx="7696200" cy="3416320"/>
          </a:xfrm>
          <a:prstGeom prst="rect">
            <a:avLst/>
          </a:prstGeom>
        </p:spPr>
        <p:txBody>
          <a:bodyPr wrap="square">
            <a:spAutoFit/>
          </a:bodyPr>
          <a:lstStyle/>
          <a:p>
            <a:pPr algn="just"/>
            <a:r>
              <a:rPr lang="en-US" sz="3600" dirty="0" smtClean="0">
                <a:solidFill>
                  <a:srgbClr val="00467F"/>
                </a:solidFill>
                <a:latin typeface="Georgia"/>
              </a:rPr>
              <a:t>9. Parent refuses consent for reevaluation, or gives only selective consent, District may, but is not required to, use due process hearing to override lack of consent and fully evaluate.</a:t>
            </a:r>
            <a:endParaRPr lang="en-US" sz="36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838200" y="990600"/>
            <a:ext cx="7543800" cy="4724400"/>
          </a:xfrm>
        </p:spPr>
        <p:txBody>
          <a:bodyPr/>
          <a:lstStyle/>
          <a:p>
            <a:pPr marL="0" algn="just" eaLnBrk="1" hangingPunct="1">
              <a:buNone/>
            </a:pPr>
            <a:r>
              <a:rPr lang="en-US" sz="2800" dirty="0" smtClean="0">
                <a:solidFill>
                  <a:schemeClr val="tx1"/>
                </a:solidFill>
                <a:latin typeface="+mn-lt"/>
                <a:ea typeface="Times New Roman" pitchFamily="18" charset="0"/>
                <a:cs typeface="Arial" charset="0"/>
              </a:rPr>
              <a:t>Written consent </a:t>
            </a:r>
            <a:r>
              <a:rPr lang="en-US" sz="2800" dirty="0" smtClean="0">
                <a:solidFill>
                  <a:schemeClr val="tx1"/>
                </a:solidFill>
                <a:latin typeface="+mn-lt"/>
                <a:ea typeface="Times New Roman" pitchFamily="18" charset="0"/>
                <a:cs typeface="Arial" charset="0"/>
              </a:rPr>
              <a:t>is received </a:t>
            </a:r>
            <a:r>
              <a:rPr lang="en-US" sz="2800" dirty="0" smtClean="0">
                <a:solidFill>
                  <a:schemeClr val="tx1"/>
                </a:solidFill>
                <a:latin typeface="+mn-lt"/>
                <a:ea typeface="Times New Roman" pitchFamily="18" charset="0"/>
                <a:cs typeface="Arial" charset="0"/>
              </a:rPr>
              <a:t>with less than 45 school days, but at least 35 school days left in the year – initial evaluation done and report completed by June 30th.  ARD Committee meets by 15th </a:t>
            </a:r>
            <a:r>
              <a:rPr lang="en-US" sz="2800" dirty="0" smtClean="0">
                <a:solidFill>
                  <a:schemeClr val="tx1"/>
                </a:solidFill>
                <a:latin typeface="+mn-lt"/>
                <a:ea typeface="Times New Roman" pitchFamily="18" charset="0"/>
                <a:cs typeface="Arial" charset="0"/>
              </a:rPr>
              <a:t>school day </a:t>
            </a:r>
            <a:r>
              <a:rPr lang="en-US" sz="2800" dirty="0" smtClean="0">
                <a:solidFill>
                  <a:schemeClr val="tx1"/>
                </a:solidFill>
                <a:latin typeface="+mn-lt"/>
                <a:ea typeface="Times New Roman" pitchFamily="18" charset="0"/>
                <a:cs typeface="Arial" charset="0"/>
              </a:rPr>
              <a:t>in new school year.  Student absent 3 </a:t>
            </a:r>
            <a:r>
              <a:rPr lang="en-US" sz="2800" dirty="0" smtClean="0">
                <a:solidFill>
                  <a:schemeClr val="tx1"/>
                </a:solidFill>
                <a:latin typeface="+mn-lt"/>
                <a:ea typeface="Times New Roman" pitchFamily="18" charset="0"/>
                <a:cs typeface="Arial" charset="0"/>
              </a:rPr>
              <a:t>or </a:t>
            </a:r>
            <a:r>
              <a:rPr lang="en-US" sz="2800" dirty="0" smtClean="0">
                <a:solidFill>
                  <a:schemeClr val="tx1"/>
                </a:solidFill>
                <a:latin typeface="+mn-lt"/>
                <a:ea typeface="Times New Roman" pitchFamily="18" charset="0"/>
                <a:cs typeface="Arial" charset="0"/>
              </a:rPr>
              <a:t>more days, district has a full 45 school days, plus the days absent, to complete report (into the new school year).</a:t>
            </a:r>
          </a:p>
          <a:p>
            <a:pPr algn="just" eaLnBrk="1" hangingPunct="1">
              <a:buNone/>
            </a:pPr>
            <a:r>
              <a:rPr lang="en-US" sz="3600" dirty="0" smtClean="0">
                <a:solidFill>
                  <a:schemeClr val="tx1"/>
                </a:solidFill>
                <a:latin typeface="+mn-lt"/>
                <a:ea typeface="Times New Roman" pitchFamily="18" charset="0"/>
                <a:cs typeface="Arial" charset="0"/>
              </a:rPr>
              <a:t>TEC § 29.004(a-1).</a:t>
            </a:r>
          </a:p>
          <a:p>
            <a:pPr eaLnBrk="1" hangingPunct="1"/>
            <a:endParaRPr lang="en-US" sz="3600" dirty="0" smtClean="0">
              <a:solidFill>
                <a:schemeClr val="tx1"/>
              </a:solidFill>
              <a:latin typeface="+mn-lt"/>
              <a:ea typeface="Times New Roman" pitchFamily="18" charset="0"/>
              <a:cs typeface="Arial" charset="0"/>
            </a:endParaRPr>
          </a:p>
        </p:txBody>
      </p:sp>
    </p:spTree>
    <p:extLst>
      <p:ext uri="{BB962C8B-B14F-4D97-AF65-F5344CB8AC3E}">
        <p14:creationId xmlns:p14="http://schemas.microsoft.com/office/powerpoint/2010/main" val="2982244880"/>
      </p:ext>
    </p:extLst>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838200"/>
            <a:ext cx="7696200" cy="2431435"/>
          </a:xfrm>
          <a:prstGeom prst="rect">
            <a:avLst/>
          </a:prstGeom>
        </p:spPr>
        <p:txBody>
          <a:bodyPr wrap="square">
            <a:spAutoFit/>
          </a:bodyPr>
          <a:lstStyle/>
          <a:p>
            <a:pPr algn="just"/>
            <a:r>
              <a:rPr lang="en-US" sz="3800" dirty="0" smtClean="0">
                <a:solidFill>
                  <a:srgbClr val="00467F"/>
                </a:solidFill>
                <a:latin typeface="Georgia"/>
              </a:rPr>
              <a:t>10. District can refuse parent request for evaluation at any time, but district must provide full and complete prior written notice.</a:t>
            </a:r>
            <a:endParaRPr lang="en-US" sz="3800" dirty="0"/>
          </a:p>
        </p:txBody>
      </p:sp>
    </p:spTree>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027"/>
          <p:cNvSpPr txBox="1">
            <a:spLocks noChangeArrowheads="1"/>
          </p:cNvSpPr>
          <p:nvPr/>
        </p:nvSpPr>
        <p:spPr bwMode="auto">
          <a:xfrm>
            <a:off x="0" y="1295400"/>
            <a:ext cx="8915400" cy="3733800"/>
          </a:xfrm>
          <a:prstGeom prst="rect">
            <a:avLst/>
          </a:prstGeom>
          <a:noFill/>
          <a:ln w="9525">
            <a:noFill/>
            <a:miter lim="800000"/>
            <a:headEnd/>
            <a:tailEnd/>
          </a:ln>
        </p:spPr>
        <p:txBody>
          <a:bodyPr/>
          <a:lstStyle/>
          <a:p>
            <a:pPr marL="342900" indent="-342900" algn="ctr">
              <a:spcBef>
                <a:spcPct val="20000"/>
              </a:spcBef>
              <a:buClr>
                <a:srgbClr val="1F4081"/>
              </a:buClr>
              <a:buSzPct val="80000"/>
              <a:defRPr/>
            </a:pPr>
            <a:r>
              <a:rPr lang="en-US" sz="2800" kern="0" dirty="0" smtClean="0">
                <a:latin typeface="+mj-lt"/>
                <a:ea typeface="Times New Roman" charset="-52"/>
                <a:cs typeface="Arial"/>
              </a:rPr>
              <a:t>Janet L. Horton</a:t>
            </a:r>
            <a:endParaRPr lang="en-US" sz="2800" kern="0" dirty="0">
              <a:latin typeface="+mj-lt"/>
              <a:ea typeface="Times New Roman" charset="-52"/>
              <a:cs typeface="Arial"/>
            </a:endParaRPr>
          </a:p>
          <a:p>
            <a:pPr marL="342900" indent="-342900" algn="ctr">
              <a:spcBef>
                <a:spcPct val="20000"/>
              </a:spcBef>
              <a:buClr>
                <a:srgbClr val="1F4081"/>
              </a:buClr>
              <a:buSzPct val="80000"/>
              <a:defRPr/>
            </a:pPr>
            <a:r>
              <a:rPr lang="en-US" sz="2800" kern="0" dirty="0" smtClean="0">
                <a:latin typeface="+mj-lt"/>
                <a:ea typeface="Times New Roman" charset="-52"/>
                <a:cs typeface="Arial"/>
              </a:rPr>
              <a:t>Thompson </a:t>
            </a:r>
            <a:r>
              <a:rPr lang="en-US" sz="2800" kern="0" dirty="0">
                <a:latin typeface="+mj-lt"/>
                <a:ea typeface="Times New Roman" charset="-52"/>
                <a:cs typeface="Arial"/>
              </a:rPr>
              <a:t>&amp; Horton LLP</a:t>
            </a:r>
          </a:p>
          <a:p>
            <a:pPr marL="342900" indent="-342900" algn="ctr">
              <a:spcBef>
                <a:spcPct val="20000"/>
              </a:spcBef>
              <a:buClr>
                <a:srgbClr val="1F4081"/>
              </a:buClr>
              <a:buSzPct val="80000"/>
              <a:defRPr/>
            </a:pPr>
            <a:r>
              <a:rPr lang="en-US" sz="2800" kern="0" dirty="0">
                <a:latin typeface="+mj-lt"/>
                <a:ea typeface="Times New Roman" charset="-52"/>
                <a:cs typeface="Arial"/>
              </a:rPr>
              <a:t>Phoenix Tower, Suite 2000</a:t>
            </a:r>
          </a:p>
          <a:p>
            <a:pPr marL="342900" indent="-342900" algn="ctr">
              <a:spcBef>
                <a:spcPct val="20000"/>
              </a:spcBef>
              <a:buClr>
                <a:srgbClr val="1F4081"/>
              </a:buClr>
              <a:buSzPct val="80000"/>
              <a:defRPr/>
            </a:pPr>
            <a:r>
              <a:rPr lang="en-US" sz="2800" kern="0" dirty="0">
                <a:latin typeface="+mj-lt"/>
                <a:ea typeface="Times New Roman" charset="-52"/>
                <a:cs typeface="Arial"/>
              </a:rPr>
              <a:t>3200 Southwest Freeway</a:t>
            </a:r>
          </a:p>
          <a:p>
            <a:pPr marL="342900" indent="-342900" algn="ctr">
              <a:spcBef>
                <a:spcPct val="20000"/>
              </a:spcBef>
              <a:buClr>
                <a:srgbClr val="1F4081"/>
              </a:buClr>
              <a:buSzPct val="80000"/>
              <a:defRPr/>
            </a:pPr>
            <a:r>
              <a:rPr lang="en-US" sz="2800" kern="0" dirty="0">
                <a:latin typeface="+mj-lt"/>
                <a:ea typeface="Times New Roman" charset="-52"/>
                <a:cs typeface="Arial"/>
              </a:rPr>
              <a:t>Houston, Texas </a:t>
            </a:r>
            <a:r>
              <a:rPr lang="en-US" sz="2800" kern="0" dirty="0" smtClean="0">
                <a:latin typeface="+mj-lt"/>
                <a:ea typeface="Times New Roman" charset="-52"/>
                <a:cs typeface="Arial"/>
              </a:rPr>
              <a:t> 77027-7554</a:t>
            </a:r>
            <a:endParaRPr lang="en-US" sz="2800" kern="0" dirty="0">
              <a:latin typeface="+mj-lt"/>
              <a:ea typeface="Times New Roman" charset="-52"/>
              <a:cs typeface="Arial"/>
            </a:endParaRPr>
          </a:p>
          <a:p>
            <a:pPr marL="342900" indent="-342900" algn="ctr">
              <a:spcBef>
                <a:spcPct val="20000"/>
              </a:spcBef>
              <a:buClr>
                <a:srgbClr val="1F4081"/>
              </a:buClr>
              <a:buSzPct val="80000"/>
              <a:buFont typeface="Wingdings" pitchFamily="2" charset="2"/>
              <a:buChar char="§"/>
              <a:defRPr/>
            </a:pPr>
            <a:endParaRPr lang="en-US" sz="2800" kern="0" dirty="0">
              <a:latin typeface="+mj-lt"/>
              <a:ea typeface="Times New Roman" charset="-52"/>
              <a:cs typeface="Arial"/>
            </a:endParaRPr>
          </a:p>
          <a:p>
            <a:pPr marL="342900" indent="-342900">
              <a:spcBef>
                <a:spcPct val="20000"/>
              </a:spcBef>
              <a:buClr>
                <a:srgbClr val="1F4081"/>
              </a:buClr>
              <a:buSzPct val="80000"/>
              <a:defRPr/>
            </a:pPr>
            <a:r>
              <a:rPr lang="en-US" sz="1600" kern="0" dirty="0">
                <a:latin typeface="+mj-lt"/>
                <a:ea typeface="Times New Roman" charset="-52"/>
                <a:cs typeface="Arial"/>
              </a:rPr>
              <a:t>                                                                                                      © Thompson &amp; Horton </a:t>
            </a:r>
            <a:r>
              <a:rPr lang="en-US" sz="1600" kern="0" dirty="0" smtClean="0">
                <a:latin typeface="+mj-lt"/>
                <a:ea typeface="Times New Roman" charset="-52"/>
                <a:cs typeface="Arial"/>
              </a:rPr>
              <a:t>LLP</a:t>
            </a:r>
          </a:p>
          <a:p>
            <a:pPr marL="342900" indent="-342900">
              <a:spcBef>
                <a:spcPct val="20000"/>
              </a:spcBef>
              <a:buClr>
                <a:srgbClr val="1F4081"/>
              </a:buClr>
              <a:buSzPct val="80000"/>
              <a:defRPr/>
            </a:pPr>
            <a:r>
              <a:rPr lang="en-US" sz="1600" kern="0" dirty="0" smtClean="0">
                <a:latin typeface="+mj-lt"/>
                <a:ea typeface="Times New Roman" charset="-52"/>
                <a:cs typeface="Arial"/>
              </a:rPr>
              <a:t>									2014</a:t>
            </a:r>
            <a:endParaRPr lang="en-US" sz="1600" kern="0" dirty="0">
              <a:latin typeface="+mj-lt"/>
              <a:ea typeface="Times New Roman" charset="-52"/>
              <a:cs typeface="Aria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838200" y="990600"/>
            <a:ext cx="7543800" cy="4724400"/>
          </a:xfrm>
        </p:spPr>
        <p:txBody>
          <a:bodyPr/>
          <a:lstStyle/>
          <a:p>
            <a:pPr marL="0" algn="just" eaLnBrk="1" hangingPunct="1">
              <a:buNone/>
            </a:pPr>
            <a:r>
              <a:rPr lang="en-US" sz="2800" dirty="0" smtClean="0">
                <a:solidFill>
                  <a:schemeClr val="tx1"/>
                </a:solidFill>
                <a:latin typeface="+mn-lt"/>
                <a:ea typeface="Times New Roman" pitchFamily="18" charset="0"/>
                <a:cs typeface="Arial" charset="0"/>
              </a:rPr>
              <a:t>Written consent </a:t>
            </a:r>
            <a:r>
              <a:rPr lang="en-US" sz="2800" dirty="0" smtClean="0">
                <a:solidFill>
                  <a:schemeClr val="tx1"/>
                </a:solidFill>
                <a:latin typeface="+mn-lt"/>
                <a:ea typeface="Times New Roman" pitchFamily="18" charset="0"/>
                <a:cs typeface="Arial" charset="0"/>
              </a:rPr>
              <a:t>is received </a:t>
            </a:r>
            <a:r>
              <a:rPr lang="en-US" sz="2800" dirty="0" smtClean="0">
                <a:solidFill>
                  <a:schemeClr val="tx1"/>
                </a:solidFill>
                <a:latin typeface="+mn-lt"/>
                <a:ea typeface="Times New Roman" pitchFamily="18" charset="0"/>
                <a:cs typeface="Arial" charset="0"/>
              </a:rPr>
              <a:t>with less than </a:t>
            </a:r>
            <a:r>
              <a:rPr lang="en-US" sz="2800" dirty="0" smtClean="0">
                <a:solidFill>
                  <a:schemeClr val="tx1"/>
                </a:solidFill>
                <a:latin typeface="+mn-lt"/>
                <a:ea typeface="Times New Roman" pitchFamily="18" charset="0"/>
                <a:cs typeface="Arial" charset="0"/>
              </a:rPr>
              <a:t>35 </a:t>
            </a:r>
            <a:r>
              <a:rPr lang="en-US" sz="2800" dirty="0" smtClean="0">
                <a:solidFill>
                  <a:schemeClr val="tx1"/>
                </a:solidFill>
                <a:latin typeface="+mn-lt"/>
                <a:ea typeface="Times New Roman" pitchFamily="18" charset="0"/>
                <a:cs typeface="Arial" charset="0"/>
              </a:rPr>
              <a:t>school </a:t>
            </a:r>
            <a:r>
              <a:rPr lang="en-US" sz="2800" dirty="0" smtClean="0">
                <a:solidFill>
                  <a:schemeClr val="tx1"/>
                </a:solidFill>
                <a:latin typeface="+mn-lt"/>
                <a:ea typeface="Times New Roman" pitchFamily="18" charset="0"/>
                <a:cs typeface="Arial" charset="0"/>
              </a:rPr>
              <a:t>days </a:t>
            </a:r>
            <a:r>
              <a:rPr lang="en-US" sz="2800" dirty="0" smtClean="0">
                <a:solidFill>
                  <a:schemeClr val="tx1"/>
                </a:solidFill>
                <a:latin typeface="+mn-lt"/>
                <a:ea typeface="Times New Roman" pitchFamily="18" charset="0"/>
                <a:cs typeface="Arial" charset="0"/>
              </a:rPr>
              <a:t>left in the year – initial evaluation done and report completed </a:t>
            </a:r>
            <a:r>
              <a:rPr lang="en-US" sz="2800" dirty="0" smtClean="0">
                <a:solidFill>
                  <a:schemeClr val="tx1"/>
                </a:solidFill>
                <a:latin typeface="+mn-lt"/>
                <a:ea typeface="Times New Roman" pitchFamily="18" charset="0"/>
                <a:cs typeface="Arial" charset="0"/>
              </a:rPr>
              <a:t>in 45 school days (plus 3 or </a:t>
            </a:r>
            <a:r>
              <a:rPr lang="en-US" sz="2800" dirty="0" smtClean="0">
                <a:solidFill>
                  <a:schemeClr val="tx1"/>
                </a:solidFill>
                <a:latin typeface="+mn-lt"/>
                <a:ea typeface="Times New Roman" pitchFamily="18" charset="0"/>
                <a:cs typeface="Arial" charset="0"/>
              </a:rPr>
              <a:t>more </a:t>
            </a:r>
            <a:r>
              <a:rPr lang="en-US" sz="2800" dirty="0" smtClean="0">
                <a:solidFill>
                  <a:schemeClr val="tx1"/>
                </a:solidFill>
                <a:latin typeface="+mn-lt"/>
                <a:ea typeface="Times New Roman" pitchFamily="18" charset="0"/>
                <a:cs typeface="Arial" charset="0"/>
              </a:rPr>
              <a:t>days of absence) – completed in the </a:t>
            </a:r>
            <a:r>
              <a:rPr lang="en-US" sz="2800" dirty="0" smtClean="0">
                <a:solidFill>
                  <a:schemeClr val="tx1"/>
                </a:solidFill>
                <a:latin typeface="+mn-lt"/>
                <a:ea typeface="Times New Roman" pitchFamily="18" charset="0"/>
                <a:cs typeface="Arial" charset="0"/>
              </a:rPr>
              <a:t>new school year</a:t>
            </a:r>
            <a:r>
              <a:rPr lang="en-US" sz="2800" dirty="0" smtClean="0">
                <a:solidFill>
                  <a:schemeClr val="tx1"/>
                </a:solidFill>
                <a:latin typeface="+mn-lt"/>
                <a:ea typeface="Times New Roman" pitchFamily="18" charset="0"/>
                <a:cs typeface="Arial" charset="0"/>
              </a:rPr>
              <a:t>).</a:t>
            </a:r>
          </a:p>
          <a:p>
            <a:pPr marL="0" algn="just" eaLnBrk="1" hangingPunct="1">
              <a:buNone/>
            </a:pPr>
            <a:endParaRPr lang="en-US" sz="2800" dirty="0" smtClean="0">
              <a:solidFill>
                <a:schemeClr val="tx1"/>
              </a:solidFill>
              <a:latin typeface="+mn-lt"/>
              <a:ea typeface="Times New Roman" pitchFamily="18" charset="0"/>
              <a:cs typeface="Arial" charset="0"/>
            </a:endParaRPr>
          </a:p>
          <a:p>
            <a:pPr algn="just" eaLnBrk="1" hangingPunct="1">
              <a:buNone/>
            </a:pPr>
            <a:r>
              <a:rPr lang="en-US" sz="3600" dirty="0" smtClean="0">
                <a:solidFill>
                  <a:schemeClr val="tx1"/>
                </a:solidFill>
                <a:latin typeface="+mn-lt"/>
                <a:ea typeface="Times New Roman" pitchFamily="18" charset="0"/>
                <a:cs typeface="Arial" charset="0"/>
              </a:rPr>
              <a:t>TEC § 29.004(a-1).</a:t>
            </a:r>
          </a:p>
          <a:p>
            <a:pPr eaLnBrk="1" hangingPunct="1"/>
            <a:endParaRPr lang="en-US" sz="3600" dirty="0" smtClean="0">
              <a:solidFill>
                <a:schemeClr val="tx1"/>
              </a:solidFill>
              <a:latin typeface="+mn-lt"/>
              <a:ea typeface="Times New Roman" pitchFamily="18" charset="0"/>
              <a:cs typeface="Arial" charset="0"/>
            </a:endParaRPr>
          </a:p>
        </p:txBody>
      </p:sp>
    </p:spTree>
    <p:extLst>
      <p:ext uri="{BB962C8B-B14F-4D97-AF65-F5344CB8AC3E}">
        <p14:creationId xmlns:p14="http://schemas.microsoft.com/office/powerpoint/2010/main" val="8163028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838200" y="990600"/>
            <a:ext cx="7543800" cy="4724400"/>
          </a:xfrm>
        </p:spPr>
        <p:txBody>
          <a:bodyPr/>
          <a:lstStyle/>
          <a:p>
            <a:pPr marL="0" algn="just" eaLnBrk="1" hangingPunct="1">
              <a:buNone/>
            </a:pPr>
            <a:r>
              <a:rPr lang="en-US" sz="2800" dirty="0" smtClean="0">
                <a:solidFill>
                  <a:schemeClr val="tx1"/>
                </a:solidFill>
                <a:latin typeface="+mn-lt"/>
                <a:ea typeface="Times New Roman" pitchFamily="18" charset="0"/>
                <a:cs typeface="Arial" charset="0"/>
              </a:rPr>
              <a:t>“School day” does not include a day that falls after the last instructional day of the spring semester, and before the first instructional day of the fall semester.</a:t>
            </a:r>
          </a:p>
          <a:p>
            <a:pPr algn="just" eaLnBrk="1" hangingPunct="1">
              <a:buNone/>
            </a:pPr>
            <a:endParaRPr lang="en-US" sz="3600" dirty="0" smtClean="0">
              <a:solidFill>
                <a:schemeClr val="tx1"/>
              </a:solidFill>
              <a:latin typeface="+mn-lt"/>
              <a:ea typeface="Times New Roman" pitchFamily="18" charset="0"/>
              <a:cs typeface="Arial" charset="0"/>
            </a:endParaRPr>
          </a:p>
          <a:p>
            <a:pPr algn="just" eaLnBrk="1" hangingPunct="1">
              <a:buNone/>
            </a:pPr>
            <a:r>
              <a:rPr lang="en-US" sz="3600" dirty="0" smtClean="0">
                <a:solidFill>
                  <a:schemeClr val="tx1"/>
                </a:solidFill>
                <a:latin typeface="+mn-lt"/>
                <a:ea typeface="Times New Roman" pitchFamily="18" charset="0"/>
                <a:cs typeface="Arial" charset="0"/>
              </a:rPr>
              <a:t>TEC § 29.004(a-2).</a:t>
            </a:r>
          </a:p>
          <a:p>
            <a:pPr eaLnBrk="1" hangingPunct="1"/>
            <a:endParaRPr lang="en-US" sz="3600" dirty="0" smtClean="0">
              <a:solidFill>
                <a:schemeClr val="tx1"/>
              </a:solidFill>
              <a:latin typeface="+mn-lt"/>
              <a:ea typeface="Times New Roman" pitchFamily="18" charset="0"/>
              <a:cs typeface="Arial" charset="0"/>
            </a:endParaRPr>
          </a:p>
        </p:txBody>
      </p:sp>
    </p:spTree>
    <p:extLst>
      <p:ext uri="{BB962C8B-B14F-4D97-AF65-F5344CB8AC3E}">
        <p14:creationId xmlns:p14="http://schemas.microsoft.com/office/powerpoint/2010/main" val="41455905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838200" y="990600"/>
            <a:ext cx="7543800" cy="4724400"/>
          </a:xfrm>
        </p:spPr>
        <p:txBody>
          <a:bodyPr/>
          <a:lstStyle/>
          <a:p>
            <a:pPr marL="0" algn="just" eaLnBrk="1" hangingPunct="1">
              <a:buNone/>
            </a:pPr>
            <a:r>
              <a:rPr lang="en-US" sz="2800" dirty="0" smtClean="0">
                <a:solidFill>
                  <a:schemeClr val="tx1"/>
                </a:solidFill>
                <a:latin typeface="+mn-lt"/>
                <a:ea typeface="Times New Roman" pitchFamily="18" charset="0"/>
                <a:cs typeface="Arial" charset="0"/>
              </a:rPr>
              <a:t>These timelines do not impair the rights of an infant or toddler with a disability who is receiving early intervention services under 20 U.S.C. § 1431.</a:t>
            </a:r>
          </a:p>
          <a:p>
            <a:pPr algn="just" eaLnBrk="1" hangingPunct="1">
              <a:buNone/>
            </a:pPr>
            <a:endParaRPr lang="en-US" sz="3600" dirty="0" smtClean="0">
              <a:solidFill>
                <a:schemeClr val="tx1"/>
              </a:solidFill>
              <a:latin typeface="+mn-lt"/>
              <a:ea typeface="Times New Roman" pitchFamily="18" charset="0"/>
              <a:cs typeface="Arial" charset="0"/>
            </a:endParaRPr>
          </a:p>
          <a:p>
            <a:pPr algn="just" eaLnBrk="1" hangingPunct="1">
              <a:buNone/>
            </a:pPr>
            <a:r>
              <a:rPr lang="en-US" sz="3600" dirty="0" smtClean="0">
                <a:solidFill>
                  <a:schemeClr val="tx1"/>
                </a:solidFill>
                <a:latin typeface="+mn-lt"/>
                <a:ea typeface="Times New Roman" pitchFamily="18" charset="0"/>
                <a:cs typeface="Arial" charset="0"/>
              </a:rPr>
              <a:t>TEC § 29.004(a-3).</a:t>
            </a:r>
          </a:p>
          <a:p>
            <a:pPr eaLnBrk="1" hangingPunct="1"/>
            <a:endParaRPr lang="en-US" sz="3600" dirty="0" smtClean="0">
              <a:solidFill>
                <a:schemeClr val="tx1"/>
              </a:solidFill>
              <a:latin typeface="+mn-lt"/>
              <a:ea typeface="Times New Roman" pitchFamily="18" charset="0"/>
              <a:cs typeface="Arial" charset="0"/>
            </a:endParaRPr>
          </a:p>
        </p:txBody>
      </p:sp>
    </p:spTree>
    <p:extLst>
      <p:ext uri="{BB962C8B-B14F-4D97-AF65-F5344CB8AC3E}">
        <p14:creationId xmlns:p14="http://schemas.microsoft.com/office/powerpoint/2010/main" val="148425228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838200" y="990600"/>
            <a:ext cx="7543800" cy="4724400"/>
          </a:xfrm>
        </p:spPr>
        <p:txBody>
          <a:bodyPr/>
          <a:lstStyle/>
          <a:p>
            <a:pPr marL="0" indent="0" algn="just" eaLnBrk="1" hangingPunct="1">
              <a:buNone/>
            </a:pPr>
            <a:r>
              <a:rPr lang="en-US" sz="3000" dirty="0" smtClean="0">
                <a:solidFill>
                  <a:schemeClr val="tx1"/>
                </a:solidFill>
                <a:latin typeface="+mn-lt"/>
                <a:ea typeface="Times New Roman" pitchFamily="18" charset="0"/>
                <a:cs typeface="Arial" charset="0"/>
              </a:rPr>
              <a:t>If a parent makes a request for an initial evaluation to the special education director or administrator, district has 15 school days to:</a:t>
            </a:r>
          </a:p>
          <a:p>
            <a:pPr marL="0" indent="0" algn="just" eaLnBrk="1" hangingPunct="1">
              <a:buNone/>
            </a:pPr>
            <a:r>
              <a:rPr lang="en-US" sz="3000" dirty="0" smtClean="0">
                <a:solidFill>
                  <a:schemeClr val="tx1"/>
                </a:solidFill>
                <a:latin typeface="+mn-lt"/>
                <a:ea typeface="Times New Roman" pitchFamily="18" charset="0"/>
                <a:cs typeface="Arial" charset="0"/>
              </a:rPr>
              <a:t>-- Provide opportunity for parent to give written consent or</a:t>
            </a:r>
          </a:p>
          <a:p>
            <a:pPr marL="0" indent="0" algn="just" eaLnBrk="1" hangingPunct="1">
              <a:buNone/>
            </a:pPr>
            <a:r>
              <a:rPr lang="en-US" sz="3000" dirty="0" smtClean="0">
                <a:solidFill>
                  <a:schemeClr val="tx1"/>
                </a:solidFill>
                <a:latin typeface="+mn-lt"/>
                <a:ea typeface="Times New Roman" pitchFamily="18" charset="0"/>
                <a:cs typeface="Arial" charset="0"/>
              </a:rPr>
              <a:t>-- Refuse to provide an evaluation and give the parent notice of procedural safeguards</a:t>
            </a:r>
          </a:p>
          <a:p>
            <a:pPr algn="just" eaLnBrk="1" hangingPunct="1">
              <a:buNone/>
            </a:pPr>
            <a:r>
              <a:rPr lang="en-US" sz="3000" dirty="0" smtClean="0">
                <a:solidFill>
                  <a:schemeClr val="tx1"/>
                </a:solidFill>
                <a:latin typeface="+mn-lt"/>
                <a:ea typeface="Times New Roman" pitchFamily="18" charset="0"/>
                <a:cs typeface="Arial" charset="0"/>
              </a:rPr>
              <a:t>TEC § 29.004(c).</a:t>
            </a:r>
          </a:p>
          <a:p>
            <a:pPr eaLnBrk="1" hangingPunct="1"/>
            <a:endParaRPr lang="en-US" sz="3600" dirty="0" smtClean="0">
              <a:solidFill>
                <a:schemeClr val="tx1"/>
              </a:solidFill>
              <a:latin typeface="+mn-lt"/>
              <a:ea typeface="Times New Roman" pitchFamily="18" charset="0"/>
              <a:cs typeface="Arial" charset="0"/>
            </a:endParaRPr>
          </a:p>
        </p:txBody>
      </p:sp>
    </p:spTree>
    <p:extLst>
      <p:ext uri="{BB962C8B-B14F-4D97-AF65-F5344CB8AC3E}">
        <p14:creationId xmlns:p14="http://schemas.microsoft.com/office/powerpoint/2010/main" val="11619031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905000"/>
            <a:ext cx="7772400" cy="1323439"/>
          </a:xfrm>
        </p:spPr>
        <p:txBody>
          <a:bodyPr/>
          <a:lstStyle/>
          <a:p>
            <a:pPr algn="ctr"/>
            <a:r>
              <a:rPr lang="en-US" dirty="0" smtClean="0"/>
              <a:t>WHAT IS THE PURPOSE OF AN IDEA EVALUATION?</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838200" y="990600"/>
            <a:ext cx="7543800" cy="4724400"/>
          </a:xfrm>
        </p:spPr>
        <p:txBody>
          <a:bodyPr/>
          <a:lstStyle/>
          <a:p>
            <a:pPr marL="0" algn="just" eaLnBrk="1" hangingPunct="1">
              <a:buNone/>
            </a:pPr>
            <a:r>
              <a:rPr lang="en-US" sz="3600" dirty="0" smtClean="0">
                <a:solidFill>
                  <a:srgbClr val="00467F"/>
                </a:solidFill>
                <a:latin typeface="Georgia"/>
                <a:cs typeface="Georgia"/>
              </a:rPr>
              <a:t>30 calendar days from date of completion of initial evaluation report, IEP Team meets to make decisions.  (Summer – meet on or before first day of classes.)</a:t>
            </a:r>
          </a:p>
          <a:p>
            <a:pPr marL="0" algn="just" eaLnBrk="1" hangingPunct="1">
              <a:buNone/>
            </a:pPr>
            <a:endParaRPr lang="en-US" sz="2800" dirty="0" smtClean="0">
              <a:solidFill>
                <a:schemeClr val="tx1"/>
              </a:solidFill>
              <a:latin typeface="+mn-lt"/>
              <a:ea typeface="Times New Roman" pitchFamily="18" charset="0"/>
              <a:cs typeface="Arial" charset="0"/>
            </a:endParaRPr>
          </a:p>
          <a:p>
            <a:pPr algn="just" eaLnBrk="1" hangingPunct="1">
              <a:buNone/>
            </a:pPr>
            <a:r>
              <a:rPr lang="en-US" sz="3600" dirty="0" smtClean="0">
                <a:solidFill>
                  <a:schemeClr val="tx1"/>
                </a:solidFill>
                <a:latin typeface="+mn-lt"/>
                <a:ea typeface="Times New Roman" pitchFamily="18" charset="0"/>
                <a:cs typeface="Arial" charset="0"/>
              </a:rPr>
              <a:t>19 TAC § 89.1050(d).</a:t>
            </a:r>
          </a:p>
          <a:p>
            <a:pPr eaLnBrk="1" hangingPunct="1"/>
            <a:endParaRPr lang="en-US" sz="3600" dirty="0" smtClean="0">
              <a:solidFill>
                <a:schemeClr val="tx1"/>
              </a:solidFill>
              <a:latin typeface="+mn-lt"/>
              <a:ea typeface="Times New Roman" pitchFamily="18" charset="0"/>
              <a:cs typeface="Arial" charset="0"/>
            </a:endParaRPr>
          </a:p>
        </p:txBody>
      </p:sp>
    </p:spTree>
    <p:extLst>
      <p:ext uri="{BB962C8B-B14F-4D97-AF65-F5344CB8AC3E}">
        <p14:creationId xmlns:p14="http://schemas.microsoft.com/office/powerpoint/2010/main" val="27444559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19200" y="1524000"/>
            <a:ext cx="6248400" cy="1323439"/>
          </a:xfrm>
          <a:prstGeom prst="rect">
            <a:avLst/>
          </a:prstGeom>
        </p:spPr>
        <p:txBody>
          <a:bodyPr wrap="square">
            <a:spAutoFit/>
          </a:bodyPr>
          <a:lstStyle/>
          <a:p>
            <a:pPr algn="ctr"/>
            <a:r>
              <a:rPr lang="en-US" sz="4000" b="1" dirty="0" smtClean="0">
                <a:latin typeface="+mj-lt"/>
              </a:rPr>
              <a:t>CHILD FIND AND THE DUTY TO EVALUATE</a:t>
            </a:r>
            <a:endParaRPr lang="en-US" sz="4000" b="1" dirty="0">
              <a:latin typeface="+mj-lt"/>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09600" y="533400"/>
            <a:ext cx="8153399" cy="3539430"/>
          </a:xfrm>
          <a:prstGeom prst="rect">
            <a:avLst/>
          </a:prstGeom>
        </p:spPr>
        <p:txBody>
          <a:bodyPr wrap="square">
            <a:spAutoFit/>
          </a:bodyPr>
          <a:lstStyle/>
          <a:p>
            <a:pPr algn="just"/>
            <a:r>
              <a:rPr lang="en-US" sz="3200" dirty="0" smtClean="0">
                <a:solidFill>
                  <a:srgbClr val="00467F"/>
                </a:solidFill>
                <a:latin typeface="+mn-lt"/>
                <a:cs typeface="Georgia"/>
              </a:rPr>
              <a:t>IDEA requires that all children with disabilities… “who are in need of special education services be identified, located and evaluated.”</a:t>
            </a:r>
          </a:p>
          <a:p>
            <a:endParaRPr lang="en-US" sz="3200" dirty="0" smtClean="0">
              <a:solidFill>
                <a:srgbClr val="00467F"/>
              </a:solidFill>
              <a:latin typeface="+mn-lt"/>
            </a:endParaRPr>
          </a:p>
          <a:p>
            <a:endParaRPr lang="en-US" sz="3200" dirty="0" smtClean="0">
              <a:solidFill>
                <a:srgbClr val="00467F"/>
              </a:solidFill>
              <a:latin typeface="+mn-lt"/>
            </a:endParaRPr>
          </a:p>
          <a:p>
            <a:r>
              <a:rPr lang="en-US" sz="3200" dirty="0" smtClean="0">
                <a:solidFill>
                  <a:srgbClr val="00467F"/>
                </a:solidFill>
                <a:latin typeface="+mn-lt"/>
              </a:rPr>
              <a:t>Reg. 300.3111</a:t>
            </a:r>
            <a:endParaRPr lang="en-US" sz="3200" dirty="0">
              <a:latin typeface="+mn-lt"/>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533400"/>
            <a:ext cx="8077200" cy="4154984"/>
          </a:xfrm>
          <a:prstGeom prst="rect">
            <a:avLst/>
          </a:prstGeom>
        </p:spPr>
        <p:txBody>
          <a:bodyPr wrap="square">
            <a:spAutoFit/>
          </a:bodyPr>
          <a:lstStyle/>
          <a:p>
            <a:pPr algn="just"/>
            <a:r>
              <a:rPr lang="en-US" sz="3200" dirty="0" smtClean="0">
                <a:solidFill>
                  <a:srgbClr val="00467F"/>
                </a:solidFill>
                <a:latin typeface="+mn-lt"/>
                <a:cs typeface="Georgia"/>
              </a:rPr>
              <a:t>Child Find duty is triggered when district has reason to suspect a disability coupled with reason to suspect special education services may be needed to address the disability.</a:t>
            </a:r>
          </a:p>
          <a:p>
            <a:endParaRPr lang="en-US" sz="2600" dirty="0" smtClean="0">
              <a:solidFill>
                <a:srgbClr val="00467F"/>
              </a:solidFill>
              <a:latin typeface="+mn-lt"/>
            </a:endParaRPr>
          </a:p>
          <a:p>
            <a:endParaRPr lang="en-US" sz="2600" dirty="0" smtClean="0">
              <a:solidFill>
                <a:srgbClr val="00467F"/>
              </a:solidFill>
              <a:latin typeface="+mn-lt"/>
            </a:endParaRPr>
          </a:p>
          <a:p>
            <a:endParaRPr lang="en-US" sz="2600" dirty="0" smtClean="0">
              <a:solidFill>
                <a:srgbClr val="00467F"/>
              </a:solidFill>
              <a:latin typeface="+mn-lt"/>
            </a:endParaRPr>
          </a:p>
          <a:p>
            <a:endParaRPr lang="en-US" sz="2600" dirty="0">
              <a:latin typeface="+mn-lt"/>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400" y="685800"/>
            <a:ext cx="7848600" cy="3046988"/>
          </a:xfrm>
          <a:prstGeom prst="rect">
            <a:avLst/>
          </a:prstGeom>
        </p:spPr>
        <p:txBody>
          <a:bodyPr wrap="square">
            <a:spAutoFit/>
          </a:bodyPr>
          <a:lstStyle/>
          <a:p>
            <a:pPr algn="just"/>
            <a:r>
              <a:rPr lang="en-US" sz="3200" dirty="0" smtClean="0">
                <a:solidFill>
                  <a:srgbClr val="00467F"/>
                </a:solidFill>
                <a:latin typeface="+mn-lt"/>
                <a:cs typeface="Georgia"/>
              </a:rPr>
              <a:t>Compliance with Child Find – two-part inquiry</a:t>
            </a:r>
          </a:p>
          <a:p>
            <a:pPr algn="just"/>
            <a:endParaRPr lang="en-US" sz="3200" dirty="0" smtClean="0">
              <a:solidFill>
                <a:srgbClr val="00467F"/>
              </a:solidFill>
              <a:latin typeface="+mn-lt"/>
            </a:endParaRPr>
          </a:p>
          <a:p>
            <a:pPr algn="just"/>
            <a:r>
              <a:rPr lang="en-US" sz="3200" dirty="0" smtClean="0">
                <a:solidFill>
                  <a:srgbClr val="00467F"/>
                </a:solidFill>
                <a:latin typeface="+mn-lt"/>
              </a:rPr>
              <a:t>1. When did district have reason to suspect presence of disability and need for special education?</a:t>
            </a:r>
            <a:endParaRPr lang="en-US" sz="3200" dirty="0">
              <a:latin typeface="+mn-lt"/>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09600" y="1219200"/>
            <a:ext cx="7848600" cy="2062103"/>
          </a:xfrm>
          <a:prstGeom prst="rect">
            <a:avLst/>
          </a:prstGeom>
        </p:spPr>
        <p:txBody>
          <a:bodyPr wrap="square">
            <a:spAutoFit/>
          </a:bodyPr>
          <a:lstStyle/>
          <a:p>
            <a:pPr algn="just"/>
            <a:r>
              <a:rPr lang="en-US" sz="3200" dirty="0" smtClean="0">
                <a:latin typeface="+mn-lt"/>
              </a:rPr>
              <a:t>2. Did district evaluate student within a reasonable time after having notice of circumstances likely to indicate a disability and a need for services?</a:t>
            </a:r>
            <a:endParaRPr lang="en-US" sz="3200" dirty="0">
              <a:latin typeface="+mn-lt"/>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38200" y="1143000"/>
            <a:ext cx="7772400" cy="2554545"/>
          </a:xfrm>
          <a:prstGeom prst="rect">
            <a:avLst/>
          </a:prstGeom>
        </p:spPr>
        <p:txBody>
          <a:bodyPr wrap="square">
            <a:spAutoFit/>
          </a:bodyPr>
          <a:lstStyle/>
          <a:p>
            <a:pPr algn="just"/>
            <a:r>
              <a:rPr lang="en-US" sz="3200" dirty="0" smtClean="0">
                <a:solidFill>
                  <a:srgbClr val="00467F"/>
                </a:solidFill>
                <a:latin typeface="+mn-lt"/>
                <a:cs typeface="Georgia"/>
              </a:rPr>
              <a:t>Docket No. 197-SE-0410 (Rubinett 2011)</a:t>
            </a:r>
          </a:p>
          <a:p>
            <a:pPr algn="just"/>
            <a:endParaRPr lang="en-US" sz="3200" dirty="0" smtClean="0">
              <a:solidFill>
                <a:srgbClr val="00467F"/>
              </a:solidFill>
              <a:latin typeface="+mn-lt"/>
              <a:cs typeface="Georgia"/>
            </a:endParaRPr>
          </a:p>
          <a:p>
            <a:pPr algn="just"/>
            <a:r>
              <a:rPr lang="en-US" sz="3200" dirty="0" smtClean="0">
                <a:solidFill>
                  <a:srgbClr val="00467F"/>
                </a:solidFill>
                <a:latin typeface="+mn-lt"/>
              </a:rPr>
              <a:t>2008 – 2009 – District had reason to suspect student had a disability because of documented diagnosis of ADHD.</a:t>
            </a:r>
            <a:endParaRPr lang="en-US" sz="3200" dirty="0">
              <a:latin typeface="+mn-lt"/>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38200" y="1143000"/>
            <a:ext cx="7772400" cy="3046988"/>
          </a:xfrm>
          <a:prstGeom prst="rect">
            <a:avLst/>
          </a:prstGeom>
        </p:spPr>
        <p:txBody>
          <a:bodyPr wrap="square">
            <a:spAutoFit/>
          </a:bodyPr>
          <a:lstStyle/>
          <a:p>
            <a:pPr algn="just"/>
            <a:r>
              <a:rPr lang="en-US" sz="3200" dirty="0" smtClean="0">
                <a:solidFill>
                  <a:srgbClr val="00467F"/>
                </a:solidFill>
                <a:latin typeface="+mn-lt"/>
                <a:cs typeface="Georgia"/>
              </a:rPr>
              <a:t>BUT – District did not have reason to suspect a need for special education to address disability.</a:t>
            </a:r>
          </a:p>
          <a:p>
            <a:pPr algn="just"/>
            <a:endParaRPr lang="en-US" sz="3200" dirty="0" smtClean="0">
              <a:solidFill>
                <a:srgbClr val="00467F"/>
              </a:solidFill>
              <a:latin typeface="+mn-lt"/>
            </a:endParaRPr>
          </a:p>
          <a:p>
            <a:pPr marL="347472" indent="-347472" algn="just">
              <a:buFont typeface="Arial" pitchFamily="34" charset="0"/>
              <a:buChar char="•"/>
            </a:pPr>
            <a:r>
              <a:rPr lang="en-US" sz="3200" dirty="0" smtClean="0">
                <a:solidFill>
                  <a:srgbClr val="00467F"/>
                </a:solidFill>
                <a:latin typeface="+mn-lt"/>
              </a:rPr>
              <a:t>General education interventions were successful</a:t>
            </a:r>
            <a:endParaRPr lang="en-US" sz="3200" dirty="0">
              <a:latin typeface="+mn-lt"/>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85800" y="762000"/>
            <a:ext cx="7924800" cy="4339650"/>
          </a:xfrm>
          <a:prstGeom prst="rect">
            <a:avLst/>
          </a:prstGeom>
        </p:spPr>
        <p:txBody>
          <a:bodyPr wrap="square">
            <a:spAutoFit/>
          </a:bodyPr>
          <a:lstStyle/>
          <a:p>
            <a:pPr marL="347472" indent="-347472" algn="just">
              <a:buFont typeface="Arial" pitchFamily="34" charset="0"/>
              <a:buChar char="•"/>
            </a:pPr>
            <a:r>
              <a:rPr lang="en-US" sz="3200" dirty="0" smtClean="0">
                <a:latin typeface="+mn-lt"/>
              </a:rPr>
              <a:t>Student achieved academic success</a:t>
            </a:r>
          </a:p>
          <a:p>
            <a:pPr marL="347472" indent="-347472" algn="just"/>
            <a:endParaRPr lang="en-US" sz="3200" dirty="0" smtClean="0">
              <a:latin typeface="+mn-lt"/>
            </a:endParaRPr>
          </a:p>
          <a:p>
            <a:pPr marL="347472" indent="-347472" algn="just">
              <a:buFont typeface="Arial" pitchFamily="34" charset="0"/>
              <a:buChar char="•"/>
            </a:pPr>
            <a:r>
              <a:rPr lang="en-US" sz="3200" dirty="0" smtClean="0">
                <a:latin typeface="+mn-lt"/>
              </a:rPr>
              <a:t>No significant behavioral problems</a:t>
            </a:r>
          </a:p>
          <a:p>
            <a:pPr marL="347472" indent="-347472" algn="just"/>
            <a:endParaRPr lang="en-US" sz="3200" dirty="0" smtClean="0">
              <a:latin typeface="+mn-lt"/>
            </a:endParaRPr>
          </a:p>
          <a:p>
            <a:pPr marL="347472" indent="-347472" algn="just">
              <a:buFont typeface="Arial" pitchFamily="34" charset="0"/>
              <a:buChar char="•"/>
            </a:pPr>
            <a:r>
              <a:rPr lang="en-US" sz="3200" dirty="0" smtClean="0">
                <a:latin typeface="+mn-lt"/>
              </a:rPr>
              <a:t>Parent did not make district aware of outside tutoring and emotional issues</a:t>
            </a:r>
          </a:p>
          <a:p>
            <a:pPr algn="just">
              <a:buFont typeface="Arial" pitchFamily="34" charset="0"/>
              <a:buChar char="•"/>
            </a:pPr>
            <a:endParaRPr lang="en-US" sz="2800" dirty="0" smtClean="0">
              <a:latin typeface="+mn-lt"/>
            </a:endParaRPr>
          </a:p>
          <a:p>
            <a:pPr algn="just">
              <a:buFont typeface="Arial" pitchFamily="34" charset="0"/>
              <a:buChar char="•"/>
            </a:pPr>
            <a:endParaRPr lang="en-US" sz="2800" dirty="0" smtClean="0">
              <a:latin typeface="+mn-lt"/>
            </a:endParaRPr>
          </a:p>
          <a:p>
            <a:pPr algn="just">
              <a:buFont typeface="Arial" pitchFamily="34" charset="0"/>
              <a:buChar char="•"/>
            </a:pPr>
            <a:endParaRPr lang="en-US" sz="2800" dirty="0">
              <a:latin typeface="+mn-lt"/>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62000" y="685800"/>
            <a:ext cx="7772400" cy="5878532"/>
          </a:xfrm>
          <a:prstGeom prst="rect">
            <a:avLst/>
          </a:prstGeom>
        </p:spPr>
        <p:txBody>
          <a:bodyPr wrap="square">
            <a:spAutoFit/>
          </a:bodyPr>
          <a:lstStyle/>
          <a:p>
            <a:pPr algn="just"/>
            <a:r>
              <a:rPr lang="en-US" sz="3200" dirty="0" smtClean="0">
                <a:solidFill>
                  <a:srgbClr val="00467F"/>
                </a:solidFill>
                <a:latin typeface="+mn-lt"/>
                <a:cs typeface="Georgia"/>
              </a:rPr>
              <a:t>2009 – 2010 – Parents did not report concerns of bullying and threats of suicide over the summer.</a:t>
            </a:r>
          </a:p>
          <a:p>
            <a:pPr algn="just"/>
            <a:endParaRPr lang="en-US" sz="3200" dirty="0" smtClean="0">
              <a:solidFill>
                <a:srgbClr val="00467F"/>
              </a:solidFill>
              <a:latin typeface="+mn-lt"/>
              <a:cs typeface="Georgia"/>
            </a:endParaRPr>
          </a:p>
          <a:p>
            <a:pPr marL="347472" indent="-347472" algn="just">
              <a:buFont typeface="Arial" pitchFamily="34" charset="0"/>
              <a:buChar char="•"/>
            </a:pPr>
            <a:r>
              <a:rPr lang="en-US" sz="3200" dirty="0" smtClean="0">
                <a:solidFill>
                  <a:srgbClr val="00467F"/>
                </a:solidFill>
                <a:latin typeface="+mn-lt"/>
                <a:cs typeface="Georgia"/>
              </a:rPr>
              <a:t>September 2009 – after two minor discipline referrals, noncompliant behavior in class, and then a fight, parents shared information about bullying, thoughts of suicide and depression.</a:t>
            </a:r>
          </a:p>
          <a:p>
            <a:pPr algn="just"/>
            <a:endParaRPr lang="en-US" sz="2800" dirty="0" smtClean="0">
              <a:solidFill>
                <a:srgbClr val="00467F"/>
              </a:solidFill>
              <a:latin typeface="+mn-lt"/>
              <a:cs typeface="Georgia"/>
            </a:endParaRPr>
          </a:p>
          <a:p>
            <a:pPr algn="just"/>
            <a:endParaRPr lang="en-US" sz="2800" dirty="0">
              <a:latin typeface="+mn-l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914400" y="1066800"/>
            <a:ext cx="7315200" cy="4724400"/>
          </a:xfrm>
        </p:spPr>
        <p:txBody>
          <a:bodyPr/>
          <a:lstStyle/>
          <a:p>
            <a:pPr algn="just" eaLnBrk="1" hangingPunct="1">
              <a:spcBef>
                <a:spcPts val="0"/>
              </a:spcBef>
              <a:buNone/>
              <a:tabLst>
                <a:tab pos="274320" algn="l"/>
              </a:tabLst>
            </a:pPr>
            <a:r>
              <a:rPr lang="en-US" sz="4000" dirty="0" smtClean="0">
                <a:solidFill>
                  <a:schemeClr val="tx1"/>
                </a:solidFill>
                <a:latin typeface="+mn-lt"/>
                <a:ea typeface="Times New Roman" pitchFamily="18" charset="0"/>
                <a:cs typeface="Arial" charset="0"/>
              </a:rPr>
              <a:t>1.	Determine whether a 	student has an IDEA 	disability and, because of 	the disability, the student 	needs special education 	and related services.</a:t>
            </a:r>
          </a:p>
          <a:p>
            <a:pPr eaLnBrk="1" hangingPunct="1"/>
            <a:endParaRPr lang="en-US" sz="4000" dirty="0" smtClean="0">
              <a:solidFill>
                <a:schemeClr val="tx1"/>
              </a:solidFill>
              <a:latin typeface="+mn-lt"/>
              <a:ea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762000"/>
            <a:ext cx="7772400" cy="4462760"/>
          </a:xfrm>
          <a:prstGeom prst="rect">
            <a:avLst/>
          </a:prstGeom>
        </p:spPr>
        <p:txBody>
          <a:bodyPr wrap="square">
            <a:spAutoFit/>
          </a:bodyPr>
          <a:lstStyle/>
          <a:p>
            <a:pPr algn="just"/>
            <a:r>
              <a:rPr lang="en-US" sz="3200" dirty="0" smtClean="0">
                <a:solidFill>
                  <a:srgbClr val="00467F"/>
                </a:solidFill>
                <a:latin typeface="+mn-lt"/>
                <a:cs typeface="Georgia"/>
              </a:rPr>
              <a:t>By October 2, 2009:</a:t>
            </a:r>
          </a:p>
          <a:p>
            <a:pPr algn="just"/>
            <a:endParaRPr lang="en-US" sz="3200" dirty="0" smtClean="0">
              <a:solidFill>
                <a:srgbClr val="00467F"/>
              </a:solidFill>
              <a:latin typeface="+mn-lt"/>
              <a:cs typeface="Georgia"/>
            </a:endParaRPr>
          </a:p>
          <a:p>
            <a:pPr marL="347472" indent="-347472" algn="just">
              <a:buFont typeface="Arial" pitchFamily="34" charset="0"/>
              <a:buChar char="•"/>
            </a:pPr>
            <a:r>
              <a:rPr lang="en-US" sz="3200" dirty="0" smtClean="0">
                <a:solidFill>
                  <a:srgbClr val="00467F"/>
                </a:solidFill>
                <a:latin typeface="+mn-lt"/>
                <a:cs typeface="Georgia"/>
              </a:rPr>
              <a:t>District transferred student to a new campus</a:t>
            </a:r>
          </a:p>
          <a:p>
            <a:pPr marL="347472" indent="-347472" algn="just"/>
            <a:endParaRPr lang="en-US" sz="3200" dirty="0" smtClean="0">
              <a:solidFill>
                <a:srgbClr val="00467F"/>
              </a:solidFill>
              <a:latin typeface="+mn-lt"/>
              <a:cs typeface="Georgia"/>
            </a:endParaRPr>
          </a:p>
          <a:p>
            <a:pPr marL="347472" indent="-347472" algn="just">
              <a:buFont typeface="Arial" pitchFamily="34" charset="0"/>
              <a:buChar char="•"/>
            </a:pPr>
            <a:r>
              <a:rPr lang="en-US" sz="3200" dirty="0" smtClean="0">
                <a:solidFill>
                  <a:srgbClr val="00467F"/>
                </a:solidFill>
                <a:latin typeface="+mn-lt"/>
                <a:cs typeface="Georgia"/>
              </a:rPr>
              <a:t>Identified student as 504 eligible</a:t>
            </a:r>
          </a:p>
          <a:p>
            <a:pPr marL="347472" indent="-347472" algn="just"/>
            <a:endParaRPr lang="en-US" sz="3200" dirty="0" smtClean="0">
              <a:solidFill>
                <a:srgbClr val="00467F"/>
              </a:solidFill>
              <a:latin typeface="+mn-lt"/>
              <a:cs typeface="Georgia"/>
            </a:endParaRPr>
          </a:p>
          <a:p>
            <a:pPr marL="347472" indent="-347472" algn="just">
              <a:buFont typeface="Arial" pitchFamily="34" charset="0"/>
              <a:buChar char="•"/>
            </a:pPr>
            <a:r>
              <a:rPr lang="en-US" sz="3200" dirty="0" smtClean="0">
                <a:solidFill>
                  <a:srgbClr val="00467F"/>
                </a:solidFill>
                <a:latin typeface="+mn-lt"/>
                <a:cs typeface="Georgia"/>
              </a:rPr>
              <a:t>Developed a 504 plan</a:t>
            </a:r>
          </a:p>
          <a:p>
            <a:pPr algn="just"/>
            <a:endParaRPr lang="en-US" sz="2800" dirty="0" smtClean="0">
              <a:solidFill>
                <a:srgbClr val="00467F"/>
              </a:solidFill>
              <a:latin typeface="+mn-lt"/>
              <a:cs typeface="Georgia"/>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885" y="228600"/>
            <a:ext cx="8077200" cy="7186583"/>
          </a:xfrm>
          <a:prstGeom prst="rect">
            <a:avLst/>
          </a:prstGeom>
        </p:spPr>
        <p:txBody>
          <a:bodyPr wrap="square">
            <a:spAutoFit/>
          </a:bodyPr>
          <a:lstStyle/>
          <a:p>
            <a:pPr marL="347472" indent="-347472" algn="just">
              <a:buFont typeface="Arial" pitchFamily="34" charset="0"/>
              <a:buChar char="•"/>
            </a:pPr>
            <a:r>
              <a:rPr lang="en-US" sz="2800" dirty="0" smtClean="0">
                <a:solidFill>
                  <a:srgbClr val="00467F"/>
                </a:solidFill>
                <a:latin typeface="+mn-lt"/>
                <a:cs typeface="Georgia"/>
              </a:rPr>
              <a:t>District had no reason to suspect a need for special education in October 2009</a:t>
            </a:r>
          </a:p>
          <a:p>
            <a:pPr algn="just"/>
            <a:endParaRPr lang="en-US" sz="2800" dirty="0" smtClean="0">
              <a:solidFill>
                <a:srgbClr val="00467F"/>
              </a:solidFill>
              <a:latin typeface="+mn-lt"/>
              <a:cs typeface="Georgia"/>
            </a:endParaRPr>
          </a:p>
          <a:p>
            <a:pPr marL="548640" indent="-548640" algn="just"/>
            <a:r>
              <a:rPr lang="en-US" sz="2800" dirty="0" smtClean="0">
                <a:solidFill>
                  <a:srgbClr val="00467F"/>
                </a:solidFill>
                <a:latin typeface="+mn-lt"/>
                <a:cs typeface="Georgia"/>
              </a:rPr>
              <a:t>   -	transfer to a new school and 504 services seemed to address need</a:t>
            </a:r>
          </a:p>
          <a:p>
            <a:pPr marL="548640" indent="-548640" algn="just"/>
            <a:endParaRPr lang="en-US" sz="2800" dirty="0" smtClean="0">
              <a:solidFill>
                <a:srgbClr val="00467F"/>
              </a:solidFill>
              <a:latin typeface="+mn-lt"/>
              <a:cs typeface="Georgia"/>
            </a:endParaRPr>
          </a:p>
          <a:p>
            <a:pPr marL="347472" indent="-347472" algn="just"/>
            <a:r>
              <a:rPr lang="en-US" sz="2800" dirty="0" smtClean="0">
                <a:solidFill>
                  <a:srgbClr val="00467F"/>
                </a:solidFill>
                <a:latin typeface="+mn-lt"/>
                <a:cs typeface="Georgia"/>
              </a:rPr>
              <a:t>	- two times parent refused IDEA testing</a:t>
            </a:r>
          </a:p>
          <a:p>
            <a:pPr marL="347472" indent="-347472" algn="just"/>
            <a:endParaRPr lang="en-US" sz="2800" dirty="0" smtClean="0">
              <a:solidFill>
                <a:srgbClr val="00467F"/>
              </a:solidFill>
              <a:latin typeface="+mn-lt"/>
              <a:cs typeface="Georgia"/>
            </a:endParaRPr>
          </a:p>
          <a:p>
            <a:pPr marL="347472" indent="-347472" algn="just">
              <a:buFont typeface="Arial" pitchFamily="34" charset="0"/>
              <a:buChar char="•"/>
            </a:pPr>
            <a:r>
              <a:rPr lang="en-US" sz="2800" dirty="0" smtClean="0">
                <a:solidFill>
                  <a:srgbClr val="00467F"/>
                </a:solidFill>
                <a:latin typeface="+mn-lt"/>
                <a:cs typeface="Georgia"/>
              </a:rPr>
              <a:t>Failure to pursue initial evaluation through due process hearing to override refusal to consent is not a violation of Child Find duties.</a:t>
            </a:r>
          </a:p>
          <a:p>
            <a:pPr marL="231775" indent="-231775" algn="just"/>
            <a:endParaRPr lang="en-US" sz="2800" dirty="0" smtClean="0">
              <a:solidFill>
                <a:srgbClr val="00467F"/>
              </a:solidFill>
              <a:latin typeface="+mn-lt"/>
              <a:cs typeface="Georgia"/>
            </a:endParaRPr>
          </a:p>
          <a:p>
            <a:pPr marL="231775" indent="-231775" algn="just"/>
            <a:r>
              <a:rPr lang="en-US" sz="2800" dirty="0" smtClean="0">
                <a:solidFill>
                  <a:srgbClr val="00467F"/>
                </a:solidFill>
                <a:latin typeface="+mn-lt"/>
                <a:cs typeface="Georgia"/>
              </a:rPr>
              <a:t>Reg. 300.300(3)</a:t>
            </a:r>
          </a:p>
          <a:p>
            <a:pPr algn="just"/>
            <a:endParaRPr lang="en-US" sz="2800" dirty="0" smtClean="0">
              <a:solidFill>
                <a:srgbClr val="00467F"/>
              </a:solidFill>
              <a:latin typeface="+mn-lt"/>
              <a:cs typeface="Georgia"/>
            </a:endParaRPr>
          </a:p>
          <a:p>
            <a:pPr algn="just"/>
            <a:endParaRPr lang="en-US" sz="2800" dirty="0" smtClean="0">
              <a:solidFill>
                <a:srgbClr val="00467F"/>
              </a:solidFill>
              <a:latin typeface="+mn-lt"/>
              <a:cs typeface="Georgia"/>
            </a:endParaRPr>
          </a:p>
          <a:p>
            <a:pPr algn="just"/>
            <a:endParaRPr lang="en-US" sz="2800" dirty="0">
              <a:latin typeface="+mn-lt"/>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609600"/>
            <a:ext cx="7772400" cy="5447645"/>
          </a:xfrm>
          <a:prstGeom prst="rect">
            <a:avLst/>
          </a:prstGeom>
        </p:spPr>
        <p:txBody>
          <a:bodyPr wrap="square">
            <a:spAutoFit/>
          </a:bodyPr>
          <a:lstStyle/>
          <a:p>
            <a:pPr marL="347472" indent="-347472" algn="just">
              <a:buFont typeface="Arial" pitchFamily="34" charset="0"/>
              <a:buChar char="•"/>
            </a:pPr>
            <a:r>
              <a:rPr lang="en-US" sz="3200" dirty="0" smtClean="0">
                <a:solidFill>
                  <a:srgbClr val="00467F"/>
                </a:solidFill>
                <a:latin typeface="+mn-lt"/>
                <a:cs typeface="Georgia"/>
              </a:rPr>
              <a:t>November 2009 – student had serious emotional breakdown at school and was admitted to mental health facility.</a:t>
            </a:r>
          </a:p>
          <a:p>
            <a:pPr marL="347472" indent="-347472" algn="just"/>
            <a:endParaRPr lang="en-US" sz="3200" dirty="0" smtClean="0">
              <a:solidFill>
                <a:srgbClr val="00467F"/>
              </a:solidFill>
              <a:latin typeface="+mn-lt"/>
              <a:cs typeface="Georgia"/>
            </a:endParaRPr>
          </a:p>
          <a:p>
            <a:pPr marL="347472" indent="-347472" algn="just">
              <a:buFont typeface="Arial" pitchFamily="34" charset="0"/>
              <a:buChar char="•"/>
            </a:pPr>
            <a:r>
              <a:rPr lang="en-US" sz="3200" dirty="0" smtClean="0">
                <a:solidFill>
                  <a:srgbClr val="00467F"/>
                </a:solidFill>
                <a:latin typeface="+mn-lt"/>
                <a:cs typeface="Georgia"/>
              </a:rPr>
              <a:t>3 days after return, another serious meltdown at school.</a:t>
            </a:r>
          </a:p>
          <a:p>
            <a:pPr marL="347472" indent="-347472" algn="just"/>
            <a:endParaRPr lang="en-US" sz="3200" dirty="0" smtClean="0">
              <a:solidFill>
                <a:srgbClr val="00467F"/>
              </a:solidFill>
              <a:latin typeface="+mn-lt"/>
              <a:cs typeface="Georgia"/>
            </a:endParaRPr>
          </a:p>
          <a:p>
            <a:pPr marL="347472" indent="-347472" algn="just">
              <a:buFont typeface="Arial" pitchFamily="34" charset="0"/>
              <a:buChar char="•"/>
            </a:pPr>
            <a:r>
              <a:rPr lang="en-US" sz="3200" dirty="0" smtClean="0">
                <a:solidFill>
                  <a:srgbClr val="00467F"/>
                </a:solidFill>
                <a:latin typeface="+mn-lt"/>
                <a:cs typeface="Georgia"/>
              </a:rPr>
              <a:t>These events were clear signals that created a reason to suspect a need for special education because of a disability.</a:t>
            </a:r>
          </a:p>
          <a:p>
            <a:pPr algn="just"/>
            <a:endParaRPr lang="en-US" sz="2800" dirty="0">
              <a:latin typeface="+mn-lt"/>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685800"/>
            <a:ext cx="8001000" cy="4524315"/>
          </a:xfrm>
          <a:prstGeom prst="rect">
            <a:avLst/>
          </a:prstGeom>
        </p:spPr>
        <p:txBody>
          <a:bodyPr wrap="square">
            <a:spAutoFit/>
          </a:bodyPr>
          <a:lstStyle/>
          <a:p>
            <a:pPr marL="347472" indent="-347472" algn="just">
              <a:buFont typeface="Arial" pitchFamily="34" charset="0"/>
              <a:buChar char="•"/>
            </a:pPr>
            <a:r>
              <a:rPr lang="en-US" sz="3200" dirty="0" smtClean="0">
                <a:solidFill>
                  <a:srgbClr val="00467F"/>
                </a:solidFill>
                <a:latin typeface="+mn-lt"/>
                <a:cs typeface="Georgia"/>
              </a:rPr>
              <a:t>District promptly sought consent to evaluate (within 2 days).</a:t>
            </a:r>
          </a:p>
          <a:p>
            <a:pPr marL="347472" indent="-347472" algn="just"/>
            <a:endParaRPr lang="en-US" sz="3200" dirty="0" smtClean="0">
              <a:solidFill>
                <a:srgbClr val="00467F"/>
              </a:solidFill>
              <a:latin typeface="+mn-lt"/>
              <a:cs typeface="Georgia"/>
            </a:endParaRPr>
          </a:p>
          <a:p>
            <a:pPr marL="347472" indent="-347472" algn="just">
              <a:buFont typeface="Arial" pitchFamily="34" charset="0"/>
              <a:buChar char="•"/>
            </a:pPr>
            <a:r>
              <a:rPr lang="en-US" sz="3200" dirty="0" smtClean="0">
                <a:solidFill>
                  <a:srgbClr val="00467F"/>
                </a:solidFill>
                <a:latin typeface="+mn-lt"/>
                <a:cs typeface="Georgia"/>
              </a:rPr>
              <a:t>District began evaluation process within a reasonable time.</a:t>
            </a:r>
          </a:p>
          <a:p>
            <a:pPr marL="347472" indent="-347472" algn="just"/>
            <a:endParaRPr lang="en-US" sz="3200" dirty="0" smtClean="0">
              <a:solidFill>
                <a:srgbClr val="00467F"/>
              </a:solidFill>
              <a:latin typeface="+mn-lt"/>
              <a:cs typeface="Georgia"/>
            </a:endParaRPr>
          </a:p>
          <a:p>
            <a:pPr marL="347472" indent="-347472" algn="just">
              <a:buFont typeface="Arial" pitchFamily="34" charset="0"/>
              <a:buChar char="•"/>
            </a:pPr>
            <a:r>
              <a:rPr lang="en-US" sz="3200" dirty="0" smtClean="0">
                <a:solidFill>
                  <a:srgbClr val="00467F"/>
                </a:solidFill>
                <a:latin typeface="+mn-lt"/>
                <a:cs typeface="Georgia"/>
              </a:rPr>
              <a:t>“Reasonable time” not defined in IDEA.  Depends on circumstances but two days is clearly reasonable.</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533400" y="685800"/>
            <a:ext cx="8077200" cy="4724400"/>
          </a:xfrm>
        </p:spPr>
        <p:txBody>
          <a:bodyPr/>
          <a:lstStyle/>
          <a:p>
            <a:pPr marL="0" algn="just" eaLnBrk="1" hangingPunct="1">
              <a:buNone/>
            </a:pPr>
            <a:r>
              <a:rPr lang="en-US" sz="3200" i="1" dirty="0" smtClean="0">
                <a:solidFill>
                  <a:srgbClr val="00467F"/>
                </a:solidFill>
                <a:latin typeface="Georgia"/>
                <a:cs typeface="Georgia"/>
              </a:rPr>
              <a:t>Downey Unified School District</a:t>
            </a:r>
            <a:r>
              <a:rPr lang="en-US" sz="3200" dirty="0" smtClean="0">
                <a:solidFill>
                  <a:srgbClr val="00467F"/>
                </a:solidFill>
                <a:latin typeface="Georgia"/>
                <a:cs typeface="Georgia"/>
              </a:rPr>
              <a:t>, 112 LRP 1261 (SEA CA 2011)</a:t>
            </a:r>
          </a:p>
          <a:p>
            <a:pPr marL="0" indent="0" eaLnBrk="1" hangingPunct="1">
              <a:buNone/>
            </a:pPr>
            <a:endParaRPr lang="en-US" sz="3200" dirty="0" smtClean="0">
              <a:solidFill>
                <a:srgbClr val="00467F"/>
              </a:solidFill>
              <a:latin typeface="Georgia"/>
            </a:endParaRPr>
          </a:p>
          <a:p>
            <a:pPr marL="0" algn="just" eaLnBrk="1" hangingPunct="1">
              <a:buNone/>
            </a:pPr>
            <a:r>
              <a:rPr lang="en-US" sz="3200" dirty="0" smtClean="0">
                <a:solidFill>
                  <a:schemeClr val="tx1"/>
                </a:solidFill>
                <a:latin typeface="+mn-lt"/>
                <a:ea typeface="Times New Roman" pitchFamily="18" charset="0"/>
                <a:cs typeface="Arial" charset="0"/>
              </a:rPr>
              <a:t>Kindergarten special education student exhibited significant fine motor deficits.  District failed to timely assess for OT needs when it did an OT screening first, then an OT assessment.</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533400" y="685800"/>
            <a:ext cx="8077200" cy="5181600"/>
          </a:xfrm>
        </p:spPr>
        <p:txBody>
          <a:bodyPr/>
          <a:lstStyle/>
          <a:p>
            <a:pPr marL="0" algn="just" eaLnBrk="1" hangingPunct="1">
              <a:buNone/>
            </a:pPr>
            <a:r>
              <a:rPr lang="en-US" sz="3200" i="1" dirty="0" smtClean="0">
                <a:solidFill>
                  <a:srgbClr val="00467F"/>
                </a:solidFill>
                <a:latin typeface="Georgia"/>
                <a:cs typeface="Georgia"/>
              </a:rPr>
              <a:t>Harrison School District Two</a:t>
            </a:r>
            <a:r>
              <a:rPr lang="en-US" sz="3200" dirty="0" smtClean="0">
                <a:solidFill>
                  <a:srgbClr val="00467F"/>
                </a:solidFill>
                <a:latin typeface="Georgia"/>
                <a:cs typeface="Georgia"/>
              </a:rPr>
              <a:t>, 57 IDELR 295 (OCR 2011)</a:t>
            </a:r>
          </a:p>
          <a:p>
            <a:pPr marL="0" indent="0" eaLnBrk="1" hangingPunct="1">
              <a:buNone/>
            </a:pPr>
            <a:endParaRPr lang="en-US" sz="2800" dirty="0" smtClean="0">
              <a:solidFill>
                <a:srgbClr val="00467F"/>
              </a:solidFill>
              <a:latin typeface="Georgia"/>
            </a:endParaRPr>
          </a:p>
          <a:p>
            <a:pPr algn="just" eaLnBrk="1" hangingPunct="1">
              <a:buFont typeface="Arial" pitchFamily="34" charset="0"/>
              <a:buChar char="•"/>
            </a:pPr>
            <a:r>
              <a:rPr lang="en-US" sz="3200" dirty="0" smtClean="0">
                <a:solidFill>
                  <a:schemeClr val="tx1"/>
                </a:solidFill>
                <a:latin typeface="+mn-lt"/>
                <a:ea typeface="Times New Roman" pitchFamily="18" charset="0"/>
                <a:cs typeface="Arial" charset="0"/>
              </a:rPr>
              <a:t>2008-2009 enrollment form stated student diagnosed ADHD and on medication;</a:t>
            </a:r>
          </a:p>
          <a:p>
            <a:pPr marL="0" indent="0" algn="just" eaLnBrk="1" hangingPunct="1">
              <a:buNone/>
            </a:pPr>
            <a:endParaRPr lang="en-US" sz="2800" dirty="0" smtClean="0">
              <a:solidFill>
                <a:schemeClr val="tx1"/>
              </a:solidFill>
              <a:latin typeface="+mn-lt"/>
              <a:ea typeface="Times New Roman" pitchFamily="18" charset="0"/>
              <a:cs typeface="Arial" charset="0"/>
            </a:endParaRPr>
          </a:p>
          <a:p>
            <a:pPr algn="just" eaLnBrk="1" hangingPunct="1">
              <a:buFont typeface="Arial" pitchFamily="34" charset="0"/>
              <a:buChar char="•"/>
            </a:pPr>
            <a:r>
              <a:rPr lang="en-US" sz="3200" dirty="0" smtClean="0">
                <a:solidFill>
                  <a:schemeClr val="tx1"/>
                </a:solidFill>
                <a:latin typeface="+mn-lt"/>
                <a:ea typeface="Times New Roman" pitchFamily="18" charset="0"/>
                <a:cs typeface="Arial" charset="0"/>
              </a:rPr>
              <a:t>2009-2010 enrollment form - same information.  Behavior escalated.  RtI started.  No IEP until June 2010.</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533400" y="762000"/>
            <a:ext cx="8077200" cy="4953000"/>
          </a:xfrm>
        </p:spPr>
        <p:txBody>
          <a:bodyPr/>
          <a:lstStyle/>
          <a:p>
            <a:pPr algn="just" eaLnBrk="1" hangingPunct="1">
              <a:buFont typeface="Arial" pitchFamily="34" charset="0"/>
              <a:buChar char="•"/>
            </a:pPr>
            <a:r>
              <a:rPr lang="en-US" sz="3200" dirty="0" smtClean="0">
                <a:solidFill>
                  <a:schemeClr val="tx1"/>
                </a:solidFill>
                <a:latin typeface="+mn-lt"/>
                <a:ea typeface="Times New Roman" pitchFamily="18" charset="0"/>
                <a:cs typeface="Arial" charset="0"/>
              </a:rPr>
              <a:t>District failed to timely assess – waited 18 months after information where school should have suspected a disability and evaluated.</a:t>
            </a:r>
          </a:p>
          <a:p>
            <a:pPr marL="0" indent="0" algn="just" eaLnBrk="1" hangingPunct="1">
              <a:buNone/>
            </a:pPr>
            <a:endParaRPr lang="en-US" sz="3200" dirty="0" smtClean="0">
              <a:solidFill>
                <a:schemeClr val="tx1"/>
              </a:solidFill>
              <a:latin typeface="+mn-lt"/>
              <a:ea typeface="Times New Roman" pitchFamily="18" charset="0"/>
              <a:cs typeface="Arial" charset="0"/>
            </a:endParaRPr>
          </a:p>
          <a:p>
            <a:pPr algn="just" eaLnBrk="1" hangingPunct="1">
              <a:buFont typeface="Arial" pitchFamily="34" charset="0"/>
              <a:buChar char="•"/>
            </a:pPr>
            <a:r>
              <a:rPr lang="en-US" sz="3200" dirty="0" smtClean="0">
                <a:solidFill>
                  <a:schemeClr val="tx1"/>
                </a:solidFill>
                <a:latin typeface="+mn-lt"/>
                <a:ea typeface="Times New Roman" pitchFamily="18" charset="0"/>
                <a:cs typeface="Arial" charset="0"/>
              </a:rPr>
              <a:t>RtI may be useful to identify instructional strategies, but it cannot be used to delay or deny evaluation in case of suspected disability.</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533400" y="685800"/>
            <a:ext cx="8077200" cy="4724400"/>
          </a:xfrm>
        </p:spPr>
        <p:txBody>
          <a:bodyPr>
            <a:normAutofit fontScale="92500" lnSpcReduction="20000"/>
          </a:bodyPr>
          <a:lstStyle/>
          <a:p>
            <a:pPr marL="0" eaLnBrk="1" hangingPunct="1">
              <a:buNone/>
            </a:pPr>
            <a:r>
              <a:rPr lang="en-US" sz="3200" i="1" dirty="0" smtClean="0">
                <a:solidFill>
                  <a:srgbClr val="00467F"/>
                </a:solidFill>
                <a:latin typeface="Georgia"/>
                <a:cs typeface="Georgia"/>
              </a:rPr>
              <a:t>Student v. School District</a:t>
            </a:r>
            <a:r>
              <a:rPr lang="en-US" sz="3200" dirty="0" smtClean="0">
                <a:solidFill>
                  <a:srgbClr val="00467F"/>
                </a:solidFill>
                <a:latin typeface="Georgia"/>
                <a:cs typeface="Georgia"/>
              </a:rPr>
              <a:t>, 57 IDELR 240 (SEA TX 2011)</a:t>
            </a:r>
          </a:p>
          <a:p>
            <a:pPr marL="0" indent="0" eaLnBrk="1" hangingPunct="1">
              <a:buNone/>
            </a:pPr>
            <a:endParaRPr lang="en-US" sz="3200" dirty="0" smtClean="0">
              <a:solidFill>
                <a:srgbClr val="00467F"/>
              </a:solidFill>
              <a:latin typeface="Georgia"/>
            </a:endParaRPr>
          </a:p>
          <a:p>
            <a:pPr algn="just" eaLnBrk="1" hangingPunct="1">
              <a:buFont typeface="Arial" pitchFamily="34" charset="0"/>
              <a:buChar char="•"/>
            </a:pPr>
            <a:r>
              <a:rPr lang="en-US" sz="2800" dirty="0" smtClean="0">
                <a:solidFill>
                  <a:schemeClr val="tx1"/>
                </a:solidFill>
                <a:latin typeface="+mn-lt"/>
                <a:ea typeface="Times New Roman" pitchFamily="18" charset="0"/>
                <a:cs typeface="Arial" charset="0"/>
              </a:rPr>
              <a:t>Year 1 – student identified as learning disabled;</a:t>
            </a:r>
          </a:p>
          <a:p>
            <a:pPr marL="0" indent="0" algn="just" eaLnBrk="1" hangingPunct="1">
              <a:buNone/>
            </a:pPr>
            <a:r>
              <a:rPr lang="en-US" sz="2800" dirty="0" smtClean="0">
                <a:solidFill>
                  <a:schemeClr val="tx1"/>
                </a:solidFill>
                <a:latin typeface="+mn-lt"/>
                <a:ea typeface="Times New Roman" pitchFamily="18" charset="0"/>
                <a:cs typeface="Arial" charset="0"/>
              </a:rPr>
              <a:t> </a:t>
            </a:r>
          </a:p>
          <a:p>
            <a:pPr algn="just" eaLnBrk="1" hangingPunct="1">
              <a:buFont typeface="Arial" pitchFamily="34" charset="0"/>
              <a:buChar char="•"/>
            </a:pPr>
            <a:r>
              <a:rPr lang="en-US" sz="2800" dirty="0" smtClean="0">
                <a:solidFill>
                  <a:schemeClr val="tx1"/>
                </a:solidFill>
                <a:latin typeface="+mn-lt"/>
                <a:ea typeface="Times New Roman" pitchFamily="18" charset="0"/>
                <a:cs typeface="Arial" charset="0"/>
              </a:rPr>
              <a:t>Year 2 – student began to exhibit significant behavior problems – aggression, work refusal, disrespect of authority.</a:t>
            </a:r>
          </a:p>
          <a:p>
            <a:pPr marL="0" indent="0" algn="just" eaLnBrk="1" hangingPunct="1">
              <a:buNone/>
            </a:pPr>
            <a:endParaRPr lang="en-US" sz="2800" dirty="0" smtClean="0">
              <a:solidFill>
                <a:schemeClr val="tx1"/>
              </a:solidFill>
              <a:latin typeface="+mn-lt"/>
              <a:ea typeface="Times New Roman" pitchFamily="18" charset="0"/>
              <a:cs typeface="Arial" charset="0"/>
            </a:endParaRPr>
          </a:p>
          <a:p>
            <a:pPr algn="just" eaLnBrk="1" hangingPunct="1">
              <a:buFont typeface="Arial" pitchFamily="34" charset="0"/>
              <a:buChar char="•"/>
            </a:pPr>
            <a:r>
              <a:rPr lang="en-US" sz="2800" dirty="0" smtClean="0">
                <a:solidFill>
                  <a:schemeClr val="tx1"/>
                </a:solidFill>
                <a:latin typeface="+mn-lt"/>
                <a:ea typeface="Times New Roman" pitchFamily="18" charset="0"/>
                <a:cs typeface="Arial" charset="0"/>
              </a:rPr>
              <a:t>Year 3 – November to December – 12 discipline referrals.  Spring semester – 19 discipline referrals, 1 day ISS, 6 days OSS.</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533400" y="685800"/>
            <a:ext cx="8077200" cy="5257800"/>
          </a:xfrm>
        </p:spPr>
        <p:txBody>
          <a:bodyPr/>
          <a:lstStyle/>
          <a:p>
            <a:pPr algn="just" eaLnBrk="1" hangingPunct="1">
              <a:buFont typeface="Arial" pitchFamily="34" charset="0"/>
              <a:buChar char="•"/>
            </a:pPr>
            <a:r>
              <a:rPr lang="en-US" sz="3200" dirty="0" smtClean="0">
                <a:solidFill>
                  <a:schemeClr val="tx1"/>
                </a:solidFill>
                <a:latin typeface="+mn-lt"/>
                <a:ea typeface="Times New Roman" pitchFamily="18" charset="0"/>
                <a:cs typeface="Arial" charset="0"/>
              </a:rPr>
              <a:t>Year 3 – fall – FBA done – BIP prepared.  Placed in DAEP.</a:t>
            </a:r>
          </a:p>
          <a:p>
            <a:pPr marL="0" indent="0" algn="just" eaLnBrk="1" hangingPunct="1">
              <a:buNone/>
            </a:pPr>
            <a:endParaRPr lang="en-US" sz="3200" dirty="0" smtClean="0">
              <a:solidFill>
                <a:schemeClr val="tx1"/>
              </a:solidFill>
              <a:latin typeface="+mn-lt"/>
              <a:ea typeface="Times New Roman" pitchFamily="18" charset="0"/>
              <a:cs typeface="Arial" charset="0"/>
            </a:endParaRPr>
          </a:p>
          <a:p>
            <a:pPr algn="just" eaLnBrk="1" hangingPunct="1">
              <a:buFont typeface="Arial" pitchFamily="34" charset="0"/>
              <a:buChar char="•"/>
            </a:pPr>
            <a:r>
              <a:rPr lang="en-US" sz="3200" dirty="0" smtClean="0">
                <a:solidFill>
                  <a:schemeClr val="tx1"/>
                </a:solidFill>
                <a:latin typeface="+mn-lt"/>
                <a:ea typeface="Times New Roman" pitchFamily="18" charset="0"/>
                <a:cs typeface="Arial" charset="0"/>
              </a:rPr>
              <a:t>March Year 3 to November Year 4 – 23 discipline incidents.  Police called many times.  Absences increased; grades decreased.</a:t>
            </a:r>
          </a:p>
          <a:p>
            <a:pPr marL="0" indent="0" algn="just" eaLnBrk="1" hangingPunct="1">
              <a:buNone/>
            </a:pPr>
            <a:endParaRPr lang="en-US" sz="3200" dirty="0" smtClean="0">
              <a:solidFill>
                <a:schemeClr val="tx1"/>
              </a:solidFill>
              <a:latin typeface="+mn-lt"/>
              <a:ea typeface="Times New Roman" pitchFamily="18" charset="0"/>
              <a:cs typeface="Arial" charset="0"/>
            </a:endParaRPr>
          </a:p>
          <a:p>
            <a:pPr algn="just" eaLnBrk="1" hangingPunct="1">
              <a:buFont typeface="Arial" pitchFamily="34" charset="0"/>
              <a:buChar char="•"/>
            </a:pPr>
            <a:r>
              <a:rPr lang="en-US" sz="3200" dirty="0" smtClean="0">
                <a:solidFill>
                  <a:schemeClr val="tx1"/>
                </a:solidFill>
                <a:latin typeface="+mn-lt"/>
                <a:ea typeface="Times New Roman" pitchFamily="18" charset="0"/>
                <a:cs typeface="Arial" charset="0"/>
              </a:rPr>
              <a:t>November Year 4 – assessed and found to be ED.</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533400" y="685800"/>
            <a:ext cx="8077200" cy="5105400"/>
          </a:xfrm>
        </p:spPr>
        <p:txBody>
          <a:bodyPr/>
          <a:lstStyle/>
          <a:p>
            <a:pPr algn="just" eaLnBrk="1" hangingPunct="1">
              <a:buFont typeface="Arial" pitchFamily="34" charset="0"/>
              <a:buChar char="•"/>
            </a:pPr>
            <a:r>
              <a:rPr lang="en-US" sz="3600" dirty="0" smtClean="0">
                <a:solidFill>
                  <a:schemeClr val="tx1"/>
                </a:solidFill>
                <a:latin typeface="+mn-lt"/>
                <a:ea typeface="Times New Roman" pitchFamily="18" charset="0"/>
                <a:cs typeface="Arial" charset="0"/>
              </a:rPr>
              <a:t>District failed to timely assess for ED.</a:t>
            </a:r>
          </a:p>
          <a:p>
            <a:pPr marL="0" indent="0" algn="just" eaLnBrk="1" hangingPunct="1">
              <a:buNone/>
            </a:pPr>
            <a:r>
              <a:rPr lang="en-US" sz="3600" dirty="0" smtClean="0">
                <a:solidFill>
                  <a:schemeClr val="tx1"/>
                </a:solidFill>
                <a:latin typeface="+mn-lt"/>
                <a:ea typeface="Times New Roman" pitchFamily="18" charset="0"/>
                <a:cs typeface="Arial" charset="0"/>
              </a:rPr>
              <a:t> </a:t>
            </a:r>
          </a:p>
          <a:p>
            <a:pPr algn="just" eaLnBrk="1" hangingPunct="1">
              <a:buFont typeface="Arial" pitchFamily="34" charset="0"/>
              <a:buChar char="•"/>
            </a:pPr>
            <a:r>
              <a:rPr lang="en-US" sz="3600" dirty="0" smtClean="0">
                <a:solidFill>
                  <a:schemeClr val="tx1"/>
                </a:solidFill>
                <a:latin typeface="+mn-lt"/>
                <a:ea typeface="Times New Roman" pitchFamily="18" charset="0"/>
                <a:cs typeface="Arial" charset="0"/>
              </a:rPr>
              <a:t>District should have suspected ED as early as Year 2.</a:t>
            </a:r>
          </a:p>
          <a:p>
            <a:pPr marL="0" indent="0" algn="just" eaLnBrk="1" hangingPunct="1">
              <a:buNone/>
            </a:pPr>
            <a:r>
              <a:rPr lang="en-US" sz="3600" dirty="0" smtClean="0">
                <a:solidFill>
                  <a:schemeClr val="tx1"/>
                </a:solidFill>
                <a:latin typeface="+mn-lt"/>
                <a:ea typeface="Times New Roman" pitchFamily="18" charset="0"/>
                <a:cs typeface="Arial" charset="0"/>
              </a:rPr>
              <a:t>  </a:t>
            </a:r>
          </a:p>
          <a:p>
            <a:pPr algn="just" eaLnBrk="1" hangingPunct="1">
              <a:buFont typeface="Arial" pitchFamily="34" charset="0"/>
              <a:buChar char="•"/>
            </a:pPr>
            <a:r>
              <a:rPr lang="en-US" sz="3600" dirty="0" smtClean="0">
                <a:solidFill>
                  <a:schemeClr val="tx1"/>
                </a:solidFill>
                <a:latin typeface="+mn-lt"/>
                <a:ea typeface="Times New Roman" pitchFamily="18" charset="0"/>
                <a:cs typeface="Arial" charset="0"/>
              </a:rPr>
              <a:t>Student entitled to compensatory services.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914400" y="1066800"/>
            <a:ext cx="7315200" cy="4724400"/>
          </a:xfrm>
        </p:spPr>
        <p:txBody>
          <a:bodyPr/>
          <a:lstStyle/>
          <a:p>
            <a:pPr algn="just" eaLnBrk="1" hangingPunct="1">
              <a:spcBef>
                <a:spcPts val="0"/>
              </a:spcBef>
              <a:buNone/>
              <a:tabLst>
                <a:tab pos="274320" algn="l"/>
              </a:tabLst>
            </a:pPr>
            <a:r>
              <a:rPr lang="en-US" sz="4000" dirty="0" smtClean="0">
                <a:solidFill>
                  <a:schemeClr val="tx1"/>
                </a:solidFill>
                <a:latin typeface="+mn-lt"/>
                <a:ea typeface="Times New Roman" pitchFamily="18" charset="0"/>
                <a:cs typeface="Arial" charset="0"/>
              </a:rPr>
              <a:t>2.	Provide information to 	help the IEP Team identify 	the specialized instruction 	and related services the 	student needs to receive 	FAPE.</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400" y="990600"/>
            <a:ext cx="7848600" cy="3970318"/>
          </a:xfrm>
          <a:prstGeom prst="rect">
            <a:avLst/>
          </a:prstGeom>
        </p:spPr>
        <p:txBody>
          <a:bodyPr wrap="square">
            <a:spAutoFit/>
          </a:bodyPr>
          <a:lstStyle/>
          <a:p>
            <a:pPr algn="just" eaLnBrk="1" hangingPunct="1"/>
            <a:r>
              <a:rPr lang="en-US" sz="3600" i="1" dirty="0" smtClean="0">
                <a:ea typeface="Times New Roman" pitchFamily="18" charset="0"/>
                <a:cs typeface="Arial" charset="0"/>
              </a:rPr>
              <a:t>K.A.B. v. Downingtown Area Sch. </a:t>
            </a:r>
            <a:r>
              <a:rPr lang="en-US" sz="3600" i="1" dirty="0" smtClean="0">
                <a:ea typeface="Times New Roman" pitchFamily="18" charset="0"/>
                <a:cs typeface="Arial" charset="0"/>
              </a:rPr>
              <a:t>Dist.</a:t>
            </a:r>
            <a:r>
              <a:rPr lang="en-US" sz="3600" dirty="0" smtClean="0">
                <a:ea typeface="Times New Roman" pitchFamily="18" charset="0"/>
                <a:cs typeface="Arial" charset="0"/>
              </a:rPr>
              <a:t>; </a:t>
            </a:r>
            <a:r>
              <a:rPr lang="en-US" sz="3600" dirty="0" smtClean="0">
                <a:ea typeface="Times New Roman" pitchFamily="18" charset="0"/>
                <a:cs typeface="Arial" charset="0"/>
              </a:rPr>
              <a:t>61 IDELR 159 (E.D. Pa. 2013)</a:t>
            </a:r>
          </a:p>
          <a:p>
            <a:pPr algn="just" eaLnBrk="1" hangingPunct="1"/>
            <a:endParaRPr lang="en-US" sz="3600" dirty="0">
              <a:cs typeface="Arial" charset="0"/>
            </a:endParaRPr>
          </a:p>
          <a:p>
            <a:pPr algn="just" eaLnBrk="1" hangingPunct="1"/>
            <a:r>
              <a:rPr lang="en-US" sz="3600" dirty="0" smtClean="0">
                <a:cs typeface="Arial" charset="0"/>
              </a:rPr>
              <a:t>Court held school district did not violate child find by waiting until second grade to evaluate student with reading problems adopted from Russian orphanage.</a:t>
            </a:r>
            <a:endParaRPr lang="en-US" sz="36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400" y="990600"/>
            <a:ext cx="7848600" cy="3970318"/>
          </a:xfrm>
          <a:prstGeom prst="rect">
            <a:avLst/>
          </a:prstGeom>
        </p:spPr>
        <p:txBody>
          <a:bodyPr wrap="square">
            <a:spAutoFit/>
          </a:bodyPr>
          <a:lstStyle/>
          <a:p>
            <a:pPr algn="just" eaLnBrk="1" hangingPunct="1"/>
            <a:r>
              <a:rPr lang="en-US" sz="3600" i="1" dirty="0" smtClean="0">
                <a:cs typeface="Arial" charset="0"/>
              </a:rPr>
              <a:t>Carrollton-Farmers Branch Ind. Sch. Dist</a:t>
            </a:r>
            <a:r>
              <a:rPr lang="en-US" sz="3600" dirty="0" smtClean="0">
                <a:cs typeface="Arial" charset="0"/>
              </a:rPr>
              <a:t>., 113 LRP 14998 (January 25, 2013)</a:t>
            </a:r>
          </a:p>
          <a:p>
            <a:pPr algn="just" eaLnBrk="1" hangingPunct="1"/>
            <a:endParaRPr lang="en-US" sz="3600" dirty="0">
              <a:cs typeface="Arial" charset="0"/>
            </a:endParaRPr>
          </a:p>
          <a:p>
            <a:pPr algn="just" eaLnBrk="1" hangingPunct="1"/>
            <a:r>
              <a:rPr lang="en-US" sz="3600" dirty="0" smtClean="0"/>
              <a:t>District complied with child find and was not required to evaluate student with ADHD who was successful with a 504 plan.</a:t>
            </a:r>
            <a:endParaRPr lang="en-US" sz="3600" dirty="0"/>
          </a:p>
        </p:txBody>
      </p:sp>
    </p:spTree>
    <p:extLst>
      <p:ext uri="{BB962C8B-B14F-4D97-AF65-F5344CB8AC3E}">
        <p14:creationId xmlns:p14="http://schemas.microsoft.com/office/powerpoint/2010/main" val="57470594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400" y="990600"/>
            <a:ext cx="7848600" cy="1754326"/>
          </a:xfrm>
          <a:prstGeom prst="rect">
            <a:avLst/>
          </a:prstGeom>
        </p:spPr>
        <p:txBody>
          <a:bodyPr wrap="square">
            <a:spAutoFit/>
          </a:bodyPr>
          <a:lstStyle/>
          <a:p>
            <a:pPr algn="just" eaLnBrk="1" hangingPunct="1"/>
            <a:r>
              <a:rPr lang="en-US" sz="3600" dirty="0" smtClean="0">
                <a:ea typeface="Times New Roman" pitchFamily="18" charset="0"/>
                <a:cs typeface="Arial" charset="0"/>
              </a:rPr>
              <a:t>Do not fail to timely assess a student because the student is engaging in response to intervention strategies.</a:t>
            </a:r>
            <a:endParaRPr lang="en-US" sz="3600" dirty="0"/>
          </a:p>
        </p:txBody>
      </p:sp>
    </p:spTree>
    <p:extLst>
      <p:ext uri="{BB962C8B-B14F-4D97-AF65-F5344CB8AC3E}">
        <p14:creationId xmlns:p14="http://schemas.microsoft.com/office/powerpoint/2010/main" val="100341901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85800" y="609600"/>
            <a:ext cx="8077200" cy="3046988"/>
          </a:xfrm>
          <a:prstGeom prst="rect">
            <a:avLst/>
          </a:prstGeom>
        </p:spPr>
        <p:txBody>
          <a:bodyPr wrap="square">
            <a:spAutoFit/>
          </a:bodyPr>
          <a:lstStyle/>
          <a:p>
            <a:pPr algn="just"/>
            <a:r>
              <a:rPr lang="en-US" sz="3200" i="1" dirty="0" smtClean="0">
                <a:latin typeface="+mn-lt"/>
                <a:cs typeface="Arial" charset="0"/>
              </a:rPr>
              <a:t>Letter to Anonymous</a:t>
            </a:r>
            <a:r>
              <a:rPr lang="en-US" sz="3200" dirty="0" smtClean="0">
                <a:latin typeface="+mn-lt"/>
                <a:cs typeface="Arial" charset="0"/>
              </a:rPr>
              <a:t>, 55 IDELR 172 (OSEP January 2010)</a:t>
            </a:r>
          </a:p>
          <a:p>
            <a:pPr algn="just"/>
            <a:endParaRPr lang="en-US" sz="3200" dirty="0" smtClean="0">
              <a:latin typeface="+mn-lt"/>
              <a:cs typeface="Arial" charset="0"/>
            </a:endParaRPr>
          </a:p>
          <a:p>
            <a:pPr algn="just"/>
            <a:r>
              <a:rPr lang="en-US" sz="3200" dirty="0" smtClean="0">
                <a:latin typeface="+mn-lt"/>
                <a:cs typeface="Arial" charset="0"/>
              </a:rPr>
              <a:t>Mere fact that a student is “gifted” does not disqualify him from IDEA eligibility.  IDEA does not address gifted students.  BUT</a:t>
            </a:r>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85800" y="609600"/>
            <a:ext cx="8077200" cy="3046988"/>
          </a:xfrm>
          <a:prstGeom prst="rect">
            <a:avLst/>
          </a:prstGeom>
        </p:spPr>
        <p:txBody>
          <a:bodyPr wrap="square">
            <a:spAutoFit/>
          </a:bodyPr>
          <a:lstStyle/>
          <a:p>
            <a:pPr algn="just"/>
            <a:endParaRPr lang="en-US" sz="3200" dirty="0" smtClean="0">
              <a:latin typeface="+mn-lt"/>
              <a:cs typeface="Arial" charset="0"/>
            </a:endParaRPr>
          </a:p>
          <a:p>
            <a:pPr algn="just"/>
            <a:r>
              <a:rPr lang="en-US" sz="3200" dirty="0" smtClean="0">
                <a:latin typeface="+mn-lt"/>
                <a:cs typeface="Arial" charset="0"/>
              </a:rPr>
              <a:t>“It remains the Department’s position that students who have high cognition, have disabilities and require special education and related services are protected under the IDEA and its implementing regulations.”</a:t>
            </a:r>
            <a:endParaRPr lang="en-US" dirty="0"/>
          </a:p>
        </p:txBody>
      </p:sp>
    </p:spTree>
    <p:extLst>
      <p:ext uri="{BB962C8B-B14F-4D97-AF65-F5344CB8AC3E}">
        <p14:creationId xmlns:p14="http://schemas.microsoft.com/office/powerpoint/2010/main" val="76185360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533400" y="685800"/>
            <a:ext cx="8077200" cy="4724400"/>
          </a:xfrm>
        </p:spPr>
        <p:txBody>
          <a:bodyPr/>
          <a:lstStyle/>
          <a:p>
            <a:pPr marL="0" indent="0" algn="just" eaLnBrk="1" hangingPunct="1">
              <a:buNone/>
            </a:pPr>
            <a:r>
              <a:rPr lang="en-US" sz="3600" dirty="0" smtClean="0">
                <a:solidFill>
                  <a:schemeClr val="tx1"/>
                </a:solidFill>
                <a:latin typeface="+mn-lt"/>
                <a:ea typeface="Times New Roman" pitchFamily="18" charset="0"/>
                <a:cs typeface="Arial" charset="0"/>
              </a:rPr>
              <a:t>Examples</a:t>
            </a:r>
          </a:p>
          <a:p>
            <a:pPr marL="0" indent="0" algn="just" eaLnBrk="1" hangingPunct="1">
              <a:buNone/>
            </a:pPr>
            <a:endParaRPr lang="en-US" sz="3600" dirty="0" smtClean="0">
              <a:solidFill>
                <a:schemeClr val="tx1"/>
              </a:solidFill>
              <a:latin typeface="+mn-lt"/>
              <a:ea typeface="Times New Roman" pitchFamily="18" charset="0"/>
              <a:cs typeface="Arial" charset="0"/>
            </a:endParaRPr>
          </a:p>
          <a:p>
            <a:pPr algn="just" eaLnBrk="1" hangingPunct="1">
              <a:buFont typeface="Arial" pitchFamily="34" charset="0"/>
              <a:buChar char="•"/>
            </a:pPr>
            <a:r>
              <a:rPr lang="en-US" sz="3600" dirty="0" smtClean="0">
                <a:solidFill>
                  <a:schemeClr val="tx1"/>
                </a:solidFill>
                <a:latin typeface="+mn-lt"/>
                <a:ea typeface="Times New Roman" pitchFamily="18" charset="0"/>
                <a:cs typeface="Arial" charset="0"/>
              </a:rPr>
              <a:t>Gifted student with ADHD – may be OHI and need special education and related services to address lack of organization skills and difficulty completing homework.</a:t>
            </a:r>
          </a:p>
        </p:txBody>
      </p:sp>
    </p:spTree>
    <p:extLst>
      <p:ext uri="{BB962C8B-B14F-4D97-AF65-F5344CB8AC3E}">
        <p14:creationId xmlns:p14="http://schemas.microsoft.com/office/powerpoint/2010/main" val="260489656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533400" y="685800"/>
            <a:ext cx="8077200" cy="4724400"/>
          </a:xfrm>
        </p:spPr>
        <p:txBody>
          <a:bodyPr/>
          <a:lstStyle/>
          <a:p>
            <a:pPr marL="0" indent="0" algn="just" eaLnBrk="1" hangingPunct="1">
              <a:buNone/>
            </a:pPr>
            <a:endParaRPr lang="en-US" sz="3600" dirty="0" smtClean="0">
              <a:solidFill>
                <a:schemeClr val="tx1"/>
              </a:solidFill>
              <a:latin typeface="+mn-lt"/>
              <a:ea typeface="Times New Roman" pitchFamily="18" charset="0"/>
              <a:cs typeface="Arial" charset="0"/>
            </a:endParaRPr>
          </a:p>
          <a:p>
            <a:pPr algn="just" eaLnBrk="1" hangingPunct="1">
              <a:buFont typeface="Arial" pitchFamily="34" charset="0"/>
              <a:buChar char="•"/>
            </a:pPr>
            <a:r>
              <a:rPr lang="en-US" sz="3600" dirty="0" smtClean="0">
                <a:solidFill>
                  <a:schemeClr val="tx1"/>
                </a:solidFill>
                <a:latin typeface="+mn-lt"/>
                <a:ea typeface="Times New Roman" pitchFamily="18" charset="0"/>
                <a:cs typeface="Arial" charset="0"/>
              </a:rPr>
              <a:t>Gifted student with Asperger’s Syndrome may be AU and require services to address behavioral and social challenges.</a:t>
            </a:r>
          </a:p>
        </p:txBody>
      </p:sp>
    </p:spTree>
    <p:extLst>
      <p:ext uri="{BB962C8B-B14F-4D97-AF65-F5344CB8AC3E}">
        <p14:creationId xmlns:p14="http://schemas.microsoft.com/office/powerpoint/2010/main" val="409943837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85800" y="609600"/>
            <a:ext cx="8077200" cy="2554545"/>
          </a:xfrm>
          <a:prstGeom prst="rect">
            <a:avLst/>
          </a:prstGeom>
        </p:spPr>
        <p:txBody>
          <a:bodyPr wrap="square">
            <a:spAutoFit/>
          </a:bodyPr>
          <a:lstStyle/>
          <a:p>
            <a:pPr algn="just"/>
            <a:r>
              <a:rPr lang="en-US" sz="3200" dirty="0" smtClean="0">
                <a:latin typeface="+mn-lt"/>
                <a:cs typeface="Arial" charset="0"/>
              </a:rPr>
              <a:t>Commissioner’s Rules require district to use interventions outside special education as an integral part of a district’s identification for referral to special education.</a:t>
            </a:r>
            <a:endParaRPr lang="en-US" dirty="0"/>
          </a:p>
        </p:txBody>
      </p:sp>
    </p:spTree>
    <p:extLst>
      <p:ext uri="{BB962C8B-B14F-4D97-AF65-F5344CB8AC3E}">
        <p14:creationId xmlns:p14="http://schemas.microsoft.com/office/powerpoint/2010/main" val="7950937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381000"/>
            <a:ext cx="7772400" cy="5293757"/>
          </a:xfrm>
          <a:prstGeom prst="rect">
            <a:avLst/>
          </a:prstGeom>
        </p:spPr>
        <p:txBody>
          <a:bodyPr wrap="square">
            <a:spAutoFit/>
          </a:bodyPr>
          <a:lstStyle/>
          <a:p>
            <a:pPr algn="just"/>
            <a:r>
              <a:rPr lang="en-US" sz="2600" dirty="0" smtClean="0">
                <a:latin typeface="+mn-lt"/>
                <a:ea typeface="Times New Roman" pitchFamily="18" charset="0"/>
                <a:cs typeface="Arial" charset="0"/>
              </a:rPr>
              <a:t>Prior to special education referral, a district should consider:</a:t>
            </a:r>
          </a:p>
          <a:p>
            <a:pPr algn="just"/>
            <a:endParaRPr lang="en-US" sz="2600" dirty="0" smtClean="0">
              <a:latin typeface="+mn-lt"/>
              <a:ea typeface="Times New Roman" pitchFamily="18" charset="0"/>
              <a:cs typeface="Arial" charset="0"/>
            </a:endParaRPr>
          </a:p>
          <a:p>
            <a:pPr algn="just"/>
            <a:r>
              <a:rPr lang="en-US" sz="2600" dirty="0" smtClean="0">
                <a:latin typeface="+mn-lt"/>
                <a:cs typeface="Arial" charset="0"/>
              </a:rPr>
              <a:t>… all support services available to all students, such as tutorial; remedial; compensatory; response to scientific, research-based interventions; and other academic or behavior support services.  If the student continues to experience difficulty in the general classroom after the provision of interventions, district personnel must refer the student for a full and individual initial evaluation.</a:t>
            </a:r>
          </a:p>
          <a:p>
            <a:pPr algn="just"/>
            <a:endParaRPr lang="en-US" sz="2600" dirty="0" smtClean="0">
              <a:latin typeface="+mn-lt"/>
              <a:cs typeface="Arial" charset="0"/>
            </a:endParaRPr>
          </a:p>
          <a:p>
            <a:pPr algn="just"/>
            <a:r>
              <a:rPr lang="en-US" sz="2600" dirty="0" smtClean="0">
                <a:latin typeface="+mn-lt"/>
                <a:cs typeface="Arial" charset="0"/>
              </a:rPr>
              <a:t>19 Texas Administrative Code § 89.1011</a:t>
            </a:r>
            <a:endParaRPr lang="en-US" sz="2600" dirty="0">
              <a:latin typeface="+mn-lt"/>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533400"/>
            <a:ext cx="7772400" cy="4031873"/>
          </a:xfrm>
          <a:prstGeom prst="rect">
            <a:avLst/>
          </a:prstGeom>
        </p:spPr>
        <p:txBody>
          <a:bodyPr wrap="square">
            <a:spAutoFit/>
          </a:bodyPr>
          <a:lstStyle/>
          <a:p>
            <a:pPr algn="just" eaLnBrk="1" hangingPunct="1"/>
            <a:r>
              <a:rPr lang="en-US" sz="3200" dirty="0" smtClean="0">
                <a:ea typeface="Times New Roman" pitchFamily="18" charset="0"/>
                <a:cs typeface="Arial" charset="0"/>
              </a:rPr>
              <a:t>Questions and Answers on Response to Intervention and Early Intervening Services, 47 IDELR 196 (OSEP 2007).</a:t>
            </a:r>
          </a:p>
          <a:p>
            <a:pPr algn="just" eaLnBrk="1" hangingPunct="1"/>
            <a:endParaRPr lang="en-US" sz="3200" dirty="0" smtClean="0">
              <a:ea typeface="Times New Roman" pitchFamily="18" charset="0"/>
              <a:cs typeface="Arial" charset="0"/>
            </a:endParaRPr>
          </a:p>
          <a:p>
            <a:pPr algn="just" eaLnBrk="1" hangingPunct="1"/>
            <a:r>
              <a:rPr lang="en-US" sz="3200" dirty="0" smtClean="0">
                <a:ea typeface="Times New Roman" pitchFamily="18" charset="0"/>
                <a:cs typeface="Arial" charset="0"/>
              </a:rPr>
              <a:t>RtI is not intended to be a replacement for a comprehensive special education evaluation, but is instead one tool out of many a district can employ to identify eligible students.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914400" y="914400"/>
            <a:ext cx="7315200" cy="4724400"/>
          </a:xfrm>
        </p:spPr>
        <p:txBody>
          <a:bodyPr/>
          <a:lstStyle/>
          <a:p>
            <a:pPr marL="0" algn="just" eaLnBrk="1" hangingPunct="1">
              <a:buNone/>
            </a:pPr>
            <a:r>
              <a:rPr lang="en-US" sz="3600" dirty="0" smtClean="0">
                <a:solidFill>
                  <a:srgbClr val="00467F"/>
                </a:solidFill>
                <a:latin typeface="Georgia"/>
                <a:cs typeface="Georgia"/>
              </a:rPr>
              <a:t>A district “must conduct a full and individual initial evaluation” before providing special education and related services to a student.</a:t>
            </a:r>
          </a:p>
          <a:p>
            <a:pPr eaLnBrk="1" hangingPunct="1">
              <a:buNone/>
            </a:pPr>
            <a:endParaRPr lang="en-US" sz="3600" dirty="0" smtClean="0">
              <a:solidFill>
                <a:srgbClr val="00467F"/>
              </a:solidFill>
              <a:latin typeface="Georgia"/>
            </a:endParaRPr>
          </a:p>
          <a:p>
            <a:pPr eaLnBrk="1" hangingPunct="1">
              <a:buNone/>
            </a:pPr>
            <a:r>
              <a:rPr lang="en-US" sz="3600" dirty="0" smtClean="0">
                <a:solidFill>
                  <a:schemeClr val="tx1"/>
                </a:solidFill>
                <a:latin typeface="+mn-lt"/>
                <a:ea typeface="Times New Roman" pitchFamily="18" charset="0"/>
                <a:cs typeface="Arial" charset="0"/>
              </a:rPr>
              <a:t>Reg. 300.301(a).</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533400" y="457200"/>
            <a:ext cx="8077200" cy="5486400"/>
          </a:xfrm>
        </p:spPr>
        <p:txBody>
          <a:bodyPr/>
          <a:lstStyle/>
          <a:p>
            <a:pPr marL="0" algn="just" eaLnBrk="1" hangingPunct="1">
              <a:buNone/>
            </a:pPr>
            <a:r>
              <a:rPr lang="en-US" sz="3200" i="1" dirty="0" smtClean="0">
                <a:solidFill>
                  <a:srgbClr val="00467F"/>
                </a:solidFill>
                <a:latin typeface="Georgia"/>
                <a:cs typeface="Georgia"/>
              </a:rPr>
              <a:t>Memorandum to State Directors Re: Response to Intervention</a:t>
            </a:r>
            <a:r>
              <a:rPr lang="en-US" sz="3200" dirty="0" smtClean="0">
                <a:solidFill>
                  <a:srgbClr val="00467F"/>
                </a:solidFill>
                <a:latin typeface="Georgia"/>
                <a:cs typeface="Georgia"/>
              </a:rPr>
              <a:t> (OSEP 2011)</a:t>
            </a:r>
          </a:p>
          <a:p>
            <a:pPr marL="0" algn="just" eaLnBrk="1" hangingPunct="1">
              <a:buNone/>
            </a:pPr>
            <a:endParaRPr lang="en-US" sz="1000" dirty="0" smtClean="0">
              <a:solidFill>
                <a:srgbClr val="00467F"/>
              </a:solidFill>
              <a:latin typeface="Georgia"/>
              <a:cs typeface="Georgia"/>
            </a:endParaRPr>
          </a:p>
          <a:p>
            <a:pPr algn="just" eaLnBrk="1" hangingPunct="1">
              <a:buFont typeface="Arial" pitchFamily="34" charset="0"/>
              <a:buChar char="•"/>
            </a:pPr>
            <a:r>
              <a:rPr lang="en-US" sz="3200" dirty="0" smtClean="0">
                <a:solidFill>
                  <a:schemeClr val="tx1"/>
                </a:solidFill>
                <a:latin typeface="+mn-lt"/>
                <a:ea typeface="Times New Roman" pitchFamily="18" charset="0"/>
                <a:cs typeface="Arial" charset="0"/>
              </a:rPr>
              <a:t>Use of RtI does not diminish district’s obligation to obtain consent and evaluate any time district has reason to suspect a disability and a need for special education.</a:t>
            </a:r>
          </a:p>
          <a:p>
            <a:pPr marL="0" indent="0" algn="just" eaLnBrk="1" hangingPunct="1">
              <a:buNone/>
            </a:pPr>
            <a:endParaRPr lang="en-US" sz="1000" dirty="0" smtClean="0">
              <a:solidFill>
                <a:schemeClr val="tx1"/>
              </a:solidFill>
              <a:latin typeface="+mn-lt"/>
              <a:ea typeface="Times New Roman" pitchFamily="18" charset="0"/>
              <a:cs typeface="Arial" charset="0"/>
            </a:endParaRPr>
          </a:p>
          <a:p>
            <a:pPr algn="just" eaLnBrk="1" hangingPunct="1">
              <a:buFont typeface="Arial" pitchFamily="34" charset="0"/>
              <a:buChar char="•"/>
            </a:pPr>
            <a:r>
              <a:rPr lang="en-US" sz="3200" dirty="0" smtClean="0">
                <a:solidFill>
                  <a:schemeClr val="tx1"/>
                </a:solidFill>
                <a:latin typeface="+mn-lt"/>
                <a:ea typeface="Times New Roman" pitchFamily="18" charset="0"/>
                <a:cs typeface="Arial" charset="0"/>
              </a:rPr>
              <a:t>Requirement applies regardless of whether district is using, or plans to use, RtI strategies with student.</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533400" y="685800"/>
            <a:ext cx="8077200" cy="4724400"/>
          </a:xfrm>
        </p:spPr>
        <p:txBody>
          <a:bodyPr/>
          <a:lstStyle/>
          <a:p>
            <a:pPr algn="just" eaLnBrk="1" hangingPunct="1">
              <a:buFont typeface="Arial" pitchFamily="34" charset="0"/>
              <a:buChar char="•"/>
            </a:pPr>
            <a:r>
              <a:rPr lang="en-US" sz="3200" dirty="0" smtClean="0">
                <a:solidFill>
                  <a:schemeClr val="tx1"/>
                </a:solidFill>
                <a:latin typeface="+mn-lt"/>
                <a:ea typeface="Times New Roman" pitchFamily="18" charset="0"/>
                <a:cs typeface="Arial" charset="0"/>
              </a:rPr>
              <a:t>RtI cannot be a basis to delay or deny an evaluation.</a:t>
            </a:r>
          </a:p>
          <a:p>
            <a:pPr marL="0" indent="0" algn="just" eaLnBrk="1" hangingPunct="1">
              <a:buNone/>
            </a:pPr>
            <a:endParaRPr lang="en-US" sz="1000" dirty="0" smtClean="0">
              <a:solidFill>
                <a:schemeClr val="tx1"/>
              </a:solidFill>
              <a:latin typeface="+mn-lt"/>
              <a:ea typeface="Times New Roman" pitchFamily="18" charset="0"/>
              <a:cs typeface="Arial" charset="0"/>
            </a:endParaRPr>
          </a:p>
          <a:p>
            <a:pPr algn="just" eaLnBrk="1" hangingPunct="1">
              <a:buFont typeface="Arial" pitchFamily="34" charset="0"/>
              <a:buChar char="•"/>
            </a:pPr>
            <a:r>
              <a:rPr lang="en-US" sz="3200" dirty="0" smtClean="0">
                <a:solidFill>
                  <a:schemeClr val="tx1"/>
                </a:solidFill>
                <a:latin typeface="+mn-lt"/>
                <a:ea typeface="Times New Roman" pitchFamily="18" charset="0"/>
                <a:cs typeface="Arial" charset="0"/>
              </a:rPr>
              <a:t>District may deny parent request to evaluate if it does not suspect a disability and has given parent prior written notice.</a:t>
            </a:r>
          </a:p>
          <a:p>
            <a:pPr marL="0" indent="0" algn="just" eaLnBrk="1" hangingPunct="1">
              <a:buNone/>
            </a:pPr>
            <a:endParaRPr lang="en-US" sz="1000" dirty="0" smtClean="0">
              <a:solidFill>
                <a:schemeClr val="tx1"/>
              </a:solidFill>
              <a:latin typeface="+mn-lt"/>
              <a:ea typeface="Times New Roman" pitchFamily="18" charset="0"/>
              <a:cs typeface="Arial" charset="0"/>
            </a:endParaRPr>
          </a:p>
          <a:p>
            <a:pPr algn="just" eaLnBrk="1" hangingPunct="1">
              <a:buFont typeface="Arial" pitchFamily="34" charset="0"/>
              <a:buChar char="•"/>
            </a:pPr>
            <a:r>
              <a:rPr lang="en-US" sz="3200" dirty="0" smtClean="0">
                <a:solidFill>
                  <a:schemeClr val="tx1"/>
                </a:solidFill>
                <a:latin typeface="+mn-lt"/>
                <a:ea typeface="Times New Roman" pitchFamily="18" charset="0"/>
                <a:cs typeface="Arial" charset="0"/>
              </a:rPr>
              <a:t>But participation in RtI should not be the basis for the refusal to evaluate.</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838200" y="609600"/>
            <a:ext cx="7543800" cy="5257800"/>
          </a:xfrm>
        </p:spPr>
        <p:txBody>
          <a:bodyPr/>
          <a:lstStyle/>
          <a:p>
            <a:pPr marL="0" algn="just" eaLnBrk="1" hangingPunct="1">
              <a:buNone/>
            </a:pPr>
            <a:r>
              <a:rPr lang="en-US" sz="3600" dirty="0" smtClean="0">
                <a:solidFill>
                  <a:srgbClr val="00467F"/>
                </a:solidFill>
                <a:latin typeface="Georgia"/>
                <a:cs typeface="Georgia"/>
              </a:rPr>
              <a:t>Screenings by teacher/specialist to determine appropriate instructional strategies for curriculum implementation – NOT an evaluation.  Applies to both special education and general education student.</a:t>
            </a:r>
          </a:p>
          <a:p>
            <a:pPr algn="just" eaLnBrk="1" hangingPunct="1">
              <a:spcBef>
                <a:spcPts val="1200"/>
              </a:spcBef>
              <a:buNone/>
            </a:pPr>
            <a:r>
              <a:rPr lang="en-US" sz="3600" dirty="0" smtClean="0">
                <a:solidFill>
                  <a:schemeClr val="tx1"/>
                </a:solidFill>
                <a:latin typeface="+mn-lt"/>
                <a:ea typeface="Times New Roman" pitchFamily="18" charset="0"/>
                <a:cs typeface="Arial" charset="0"/>
              </a:rPr>
              <a:t>Reg. 300.302.</a:t>
            </a:r>
          </a:p>
          <a:p>
            <a:pPr eaLnBrk="1" hangingPunct="1"/>
            <a:endParaRPr lang="en-US" sz="3600" dirty="0" smtClean="0">
              <a:solidFill>
                <a:schemeClr val="tx1"/>
              </a:solidFill>
              <a:latin typeface="+mn-lt"/>
              <a:ea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905000"/>
            <a:ext cx="7772400" cy="923330"/>
          </a:xfrm>
        </p:spPr>
        <p:txBody>
          <a:bodyPr/>
          <a:lstStyle/>
          <a:p>
            <a:pPr algn="ctr"/>
            <a:r>
              <a:rPr lang="en-US" sz="5400" dirty="0" smtClean="0"/>
              <a:t>Parent consent</a:t>
            </a:r>
            <a:endParaRPr lang="en-US" sz="5400"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457200" y="1219200"/>
            <a:ext cx="8153400" cy="3886200"/>
          </a:xfrm>
        </p:spPr>
        <p:txBody>
          <a:bodyPr/>
          <a:lstStyle/>
          <a:p>
            <a:pPr marL="0" eaLnBrk="1" hangingPunct="1">
              <a:buNone/>
            </a:pPr>
            <a:r>
              <a:rPr lang="en-US" sz="3600" dirty="0" smtClean="0">
                <a:solidFill>
                  <a:srgbClr val="00467F"/>
                </a:solidFill>
                <a:latin typeface="Georgia"/>
                <a:cs typeface="Georgia"/>
              </a:rPr>
              <a:t>Parent informed consent required for</a:t>
            </a:r>
          </a:p>
          <a:p>
            <a:pPr algn="just" eaLnBrk="1" hangingPunct="1">
              <a:spcBef>
                <a:spcPts val="1200"/>
              </a:spcBef>
              <a:buFont typeface="Arial" pitchFamily="34" charset="0"/>
              <a:buChar char="•"/>
            </a:pPr>
            <a:r>
              <a:rPr lang="en-US" sz="3600" dirty="0" smtClean="0">
                <a:solidFill>
                  <a:schemeClr val="tx1"/>
                </a:solidFill>
                <a:latin typeface="+mn-lt"/>
                <a:ea typeface="Times New Roman" pitchFamily="18" charset="0"/>
                <a:cs typeface="Arial" charset="0"/>
              </a:rPr>
              <a:t>Initial evaluation.</a:t>
            </a:r>
          </a:p>
          <a:p>
            <a:pPr algn="just" eaLnBrk="1" hangingPunct="1">
              <a:buFont typeface="Arial" pitchFamily="34" charset="0"/>
              <a:buChar char="•"/>
            </a:pPr>
            <a:r>
              <a:rPr lang="en-US" sz="3600" dirty="0" smtClean="0">
                <a:solidFill>
                  <a:schemeClr val="tx1"/>
                </a:solidFill>
                <a:latin typeface="+mn-lt"/>
                <a:ea typeface="Times New Roman" pitchFamily="18" charset="0"/>
                <a:cs typeface="Arial" charset="0"/>
              </a:rPr>
              <a:t>Reevaluation.</a:t>
            </a:r>
          </a:p>
          <a:p>
            <a:pPr algn="just" eaLnBrk="1" hangingPunct="1">
              <a:buFont typeface="Arial" pitchFamily="34" charset="0"/>
              <a:buChar char="•"/>
            </a:pPr>
            <a:endParaRPr lang="en-US" sz="3600" dirty="0" smtClean="0">
              <a:solidFill>
                <a:schemeClr val="tx1"/>
              </a:solidFill>
              <a:latin typeface="+mn-lt"/>
              <a:ea typeface="Times New Roman" pitchFamily="18" charset="0"/>
              <a:cs typeface="Arial" charset="0"/>
            </a:endParaRPr>
          </a:p>
          <a:p>
            <a:pPr algn="just" eaLnBrk="1" hangingPunct="1">
              <a:buNone/>
            </a:pPr>
            <a:r>
              <a:rPr lang="en-US" sz="3600" dirty="0" smtClean="0">
                <a:solidFill>
                  <a:schemeClr val="tx1"/>
                </a:solidFill>
                <a:latin typeface="+mn-lt"/>
                <a:ea typeface="Times New Roman" pitchFamily="18" charset="0"/>
                <a:cs typeface="Arial" charset="0"/>
              </a:rPr>
              <a:t>Reg. 300.300(a), (c).</a:t>
            </a:r>
          </a:p>
          <a:p>
            <a:pPr eaLnBrk="1" hangingPunct="1"/>
            <a:endParaRPr lang="en-US" sz="3600" dirty="0" smtClean="0">
              <a:solidFill>
                <a:schemeClr val="tx1"/>
              </a:solidFill>
              <a:latin typeface="+mn-lt"/>
              <a:ea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914400" y="1219200"/>
            <a:ext cx="7315200" cy="3657600"/>
          </a:xfrm>
        </p:spPr>
        <p:txBody>
          <a:bodyPr>
            <a:normAutofit fontScale="92500" lnSpcReduction="10000"/>
          </a:bodyPr>
          <a:lstStyle/>
          <a:p>
            <a:pPr marL="0" indent="0" algn="just" eaLnBrk="1" hangingPunct="1">
              <a:buNone/>
            </a:pPr>
            <a:r>
              <a:rPr lang="en-US" sz="3600" dirty="0" smtClean="0">
                <a:solidFill>
                  <a:srgbClr val="00467F"/>
                </a:solidFill>
                <a:latin typeface="Georgia"/>
              </a:rPr>
              <a:t>District should seek consent promptly.  Not acceptable to wait several months after district has reason to suspect a disability and a need for special education.</a:t>
            </a:r>
          </a:p>
          <a:p>
            <a:pPr marL="0" indent="0" eaLnBrk="1" hangingPunct="1">
              <a:buNone/>
            </a:pPr>
            <a:endParaRPr lang="en-US" sz="3600" dirty="0" smtClean="0">
              <a:solidFill>
                <a:srgbClr val="00467F"/>
              </a:solidFill>
              <a:latin typeface="Georgia"/>
            </a:endParaRPr>
          </a:p>
          <a:p>
            <a:pPr marL="0" indent="0" eaLnBrk="1" hangingPunct="1">
              <a:buNone/>
            </a:pPr>
            <a:r>
              <a:rPr lang="en-US" sz="3600" dirty="0" smtClean="0">
                <a:solidFill>
                  <a:srgbClr val="00467F"/>
                </a:solidFill>
                <a:latin typeface="Georgia"/>
              </a:rPr>
              <a:t>71 Fed. Reg. 46,540 (2006).</a:t>
            </a:r>
            <a:endParaRPr lang="en-US" sz="3600" dirty="0" smtClean="0">
              <a:solidFill>
                <a:schemeClr val="tx1"/>
              </a:solidFill>
              <a:latin typeface="+mn-lt"/>
              <a:ea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457200" y="304800"/>
            <a:ext cx="8153400" cy="5410200"/>
          </a:xfrm>
        </p:spPr>
        <p:txBody>
          <a:bodyPr/>
          <a:lstStyle/>
          <a:p>
            <a:pPr marL="0" eaLnBrk="1" hangingPunct="1">
              <a:buNone/>
            </a:pPr>
            <a:r>
              <a:rPr lang="en-US" sz="3600" dirty="0" smtClean="0">
                <a:solidFill>
                  <a:srgbClr val="00467F"/>
                </a:solidFill>
                <a:latin typeface="Georgia"/>
                <a:cs typeface="Georgia"/>
              </a:rPr>
              <a:t>Parent refuses to consent (initial/reevaluation)</a:t>
            </a:r>
          </a:p>
          <a:p>
            <a:pPr algn="just" eaLnBrk="1" hangingPunct="1">
              <a:spcBef>
                <a:spcPts val="1200"/>
              </a:spcBef>
              <a:buFont typeface="Arial" pitchFamily="34" charset="0"/>
              <a:buChar char="•"/>
            </a:pPr>
            <a:r>
              <a:rPr lang="en-US" sz="3600" dirty="0" smtClean="0">
                <a:solidFill>
                  <a:schemeClr val="tx1"/>
                </a:solidFill>
                <a:latin typeface="+mn-lt"/>
                <a:ea typeface="Times New Roman" pitchFamily="18" charset="0"/>
                <a:cs typeface="Arial" charset="0"/>
              </a:rPr>
              <a:t>District may file due process hearing to override lack of consent (except private/home school student).</a:t>
            </a:r>
          </a:p>
          <a:p>
            <a:pPr marL="0" indent="0" algn="just" eaLnBrk="1" hangingPunct="1">
              <a:spcBef>
                <a:spcPts val="1200"/>
              </a:spcBef>
              <a:buNone/>
            </a:pPr>
            <a:endParaRPr lang="en-US" sz="1000" dirty="0" smtClean="0">
              <a:solidFill>
                <a:schemeClr val="tx1"/>
              </a:solidFill>
              <a:latin typeface="+mn-lt"/>
              <a:ea typeface="Times New Roman" pitchFamily="18" charset="0"/>
              <a:cs typeface="Arial" charset="0"/>
            </a:endParaRPr>
          </a:p>
          <a:p>
            <a:pPr algn="just" eaLnBrk="1" hangingPunct="1">
              <a:buFont typeface="Arial" pitchFamily="34" charset="0"/>
              <a:buChar char="•"/>
            </a:pPr>
            <a:r>
              <a:rPr lang="en-US" sz="3600" dirty="0" smtClean="0">
                <a:solidFill>
                  <a:schemeClr val="tx1"/>
                </a:solidFill>
                <a:latin typeface="+mn-lt"/>
                <a:ea typeface="Times New Roman" pitchFamily="18" charset="0"/>
                <a:cs typeface="Arial" charset="0"/>
              </a:rPr>
              <a:t>May, but IS NOT REQUIRED to do so.</a:t>
            </a:r>
          </a:p>
          <a:p>
            <a:pPr marL="0" indent="0" algn="just" eaLnBrk="1" hangingPunct="1">
              <a:buNone/>
            </a:pPr>
            <a:endParaRPr lang="en-US" sz="1000" dirty="0" smtClean="0">
              <a:solidFill>
                <a:schemeClr val="tx1"/>
              </a:solidFill>
              <a:latin typeface="+mn-lt"/>
              <a:ea typeface="Times New Roman" pitchFamily="18" charset="0"/>
              <a:cs typeface="Arial" charset="0"/>
            </a:endParaRPr>
          </a:p>
          <a:p>
            <a:pPr algn="just" eaLnBrk="1" hangingPunct="1">
              <a:spcBef>
                <a:spcPts val="0"/>
              </a:spcBef>
              <a:buNone/>
            </a:pPr>
            <a:r>
              <a:rPr lang="en-US" sz="3600" dirty="0" smtClean="0">
                <a:solidFill>
                  <a:schemeClr val="tx1"/>
                </a:solidFill>
                <a:latin typeface="+mn-lt"/>
                <a:ea typeface="Times New Roman" pitchFamily="18" charset="0"/>
                <a:cs typeface="Arial" charset="0"/>
              </a:rPr>
              <a:t>Reg. 300.300.</a:t>
            </a:r>
          </a:p>
          <a:p>
            <a:pPr eaLnBrk="1" hangingPunct="1"/>
            <a:endParaRPr lang="en-US" sz="3600" dirty="0" smtClean="0">
              <a:solidFill>
                <a:schemeClr val="tx1"/>
              </a:solidFill>
              <a:latin typeface="+mn-lt"/>
              <a:ea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457200" y="1066800"/>
            <a:ext cx="8153400" cy="4114800"/>
          </a:xfrm>
        </p:spPr>
        <p:txBody>
          <a:bodyPr/>
          <a:lstStyle/>
          <a:p>
            <a:pPr marL="0" algn="just" eaLnBrk="1" hangingPunct="1">
              <a:buNone/>
            </a:pPr>
            <a:r>
              <a:rPr lang="en-US" sz="3600" dirty="0" smtClean="0">
                <a:solidFill>
                  <a:srgbClr val="00467F"/>
                </a:solidFill>
                <a:latin typeface="Georgia"/>
                <a:cs typeface="Georgia"/>
              </a:rPr>
              <a:t>If district declines to pursue evaluation in light of parent refusal to consent,  district does not violate obligation regarding child find (Reg. 300.111) and to evaluate and determine eligibility.</a:t>
            </a:r>
          </a:p>
          <a:p>
            <a:pPr marL="0" algn="just" eaLnBrk="1" hangingPunct="1">
              <a:buNone/>
            </a:pPr>
            <a:endParaRPr lang="en-US" sz="3600" dirty="0" smtClean="0">
              <a:solidFill>
                <a:srgbClr val="00467F"/>
              </a:solidFill>
              <a:latin typeface="Georgia"/>
              <a:cs typeface="Georgia"/>
            </a:endParaRPr>
          </a:p>
          <a:p>
            <a:pPr algn="just" eaLnBrk="1" hangingPunct="1">
              <a:spcBef>
                <a:spcPts val="0"/>
              </a:spcBef>
              <a:buNone/>
            </a:pPr>
            <a:r>
              <a:rPr lang="en-US" sz="3600" dirty="0" smtClean="0">
                <a:solidFill>
                  <a:schemeClr val="tx1"/>
                </a:solidFill>
                <a:latin typeface="+mn-lt"/>
                <a:ea typeface="Times New Roman" pitchFamily="18" charset="0"/>
                <a:cs typeface="Arial" charset="0"/>
              </a:rPr>
              <a:t>(Reg. 300.301 – 300.311.)</a:t>
            </a:r>
          </a:p>
          <a:p>
            <a:pPr eaLnBrk="1" hangingPunct="1"/>
            <a:endParaRPr lang="en-US" sz="3600" dirty="0" smtClean="0">
              <a:solidFill>
                <a:schemeClr val="tx1"/>
              </a:solidFill>
              <a:latin typeface="+mn-lt"/>
              <a:ea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457200" y="1295400"/>
            <a:ext cx="8153400" cy="3886200"/>
          </a:xfrm>
        </p:spPr>
        <p:txBody>
          <a:bodyPr/>
          <a:lstStyle/>
          <a:p>
            <a:pPr marL="0" eaLnBrk="1" hangingPunct="1">
              <a:buNone/>
            </a:pPr>
            <a:r>
              <a:rPr lang="en-US" sz="3600" dirty="0" smtClean="0">
                <a:solidFill>
                  <a:srgbClr val="00467F"/>
                </a:solidFill>
                <a:latin typeface="Georgia"/>
                <a:cs typeface="Georgia"/>
              </a:rPr>
              <a:t>Consent to initial evaluation is NOT consent for initial provision of services.</a:t>
            </a:r>
          </a:p>
          <a:p>
            <a:pPr algn="just" eaLnBrk="1" hangingPunct="1">
              <a:buNone/>
            </a:pPr>
            <a:endParaRPr lang="en-US" sz="3600" dirty="0" smtClean="0">
              <a:solidFill>
                <a:schemeClr val="tx1"/>
              </a:solidFill>
              <a:latin typeface="+mn-lt"/>
              <a:ea typeface="Times New Roman" pitchFamily="18" charset="0"/>
              <a:cs typeface="Arial" charset="0"/>
            </a:endParaRPr>
          </a:p>
          <a:p>
            <a:pPr algn="just" eaLnBrk="1" hangingPunct="1">
              <a:spcBef>
                <a:spcPts val="0"/>
              </a:spcBef>
              <a:buNone/>
            </a:pPr>
            <a:r>
              <a:rPr lang="en-US" sz="3600" dirty="0" smtClean="0">
                <a:solidFill>
                  <a:schemeClr val="tx1"/>
                </a:solidFill>
                <a:latin typeface="+mn-lt"/>
                <a:ea typeface="Times New Roman" pitchFamily="18" charset="0"/>
                <a:cs typeface="Arial" charset="0"/>
              </a:rPr>
              <a:t>Reg. 300.300(a)(1)(ii).</a:t>
            </a:r>
          </a:p>
          <a:p>
            <a:pPr eaLnBrk="1" hangingPunct="1"/>
            <a:endParaRPr lang="en-US" sz="3600" dirty="0" smtClean="0">
              <a:solidFill>
                <a:schemeClr val="tx1"/>
              </a:solidFill>
              <a:latin typeface="+mn-lt"/>
              <a:ea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905000"/>
            <a:ext cx="7772400" cy="1323439"/>
          </a:xfrm>
        </p:spPr>
        <p:txBody>
          <a:bodyPr/>
          <a:lstStyle/>
          <a:p>
            <a:pPr algn="ctr"/>
            <a:r>
              <a:rPr lang="en-US" dirty="0" smtClean="0"/>
              <a:t>WHAT IS</a:t>
            </a:r>
            <a:br>
              <a:rPr lang="en-US" dirty="0" smtClean="0"/>
            </a:br>
            <a:r>
              <a:rPr lang="en-US" dirty="0" smtClean="0"/>
              <a:t>“INFORMED CONSENT”?</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914400" y="914400"/>
            <a:ext cx="7315200" cy="4724400"/>
          </a:xfrm>
        </p:spPr>
        <p:txBody>
          <a:bodyPr/>
          <a:lstStyle/>
          <a:p>
            <a:pPr algn="ctr" eaLnBrk="1" hangingPunct="1">
              <a:buNone/>
            </a:pPr>
            <a:r>
              <a:rPr lang="en-US" sz="3600" dirty="0" smtClean="0">
                <a:solidFill>
                  <a:srgbClr val="00467F"/>
                </a:solidFill>
                <a:latin typeface="Georgia"/>
                <a:cs typeface="Georgia"/>
              </a:rPr>
              <a:t>Initial evaluation – Preplacement evaluation</a:t>
            </a:r>
            <a:endParaRPr lang="en-US" sz="3200" dirty="0" smtClean="0">
              <a:solidFill>
                <a:srgbClr val="00467F"/>
              </a:solidFill>
              <a:latin typeface="Georgia"/>
              <a:cs typeface="Georgia"/>
            </a:endParaRPr>
          </a:p>
          <a:p>
            <a:pPr eaLnBrk="1" hangingPunct="1">
              <a:buNone/>
            </a:pPr>
            <a:endParaRPr lang="en-US" sz="3200" dirty="0" smtClean="0">
              <a:solidFill>
                <a:srgbClr val="00467F"/>
              </a:solidFill>
              <a:latin typeface="Georgia"/>
            </a:endParaRPr>
          </a:p>
          <a:p>
            <a:pPr algn="ctr" eaLnBrk="1" hangingPunct="1">
              <a:buNone/>
            </a:pPr>
            <a:r>
              <a:rPr lang="en-US" sz="3600" dirty="0" smtClean="0">
                <a:solidFill>
                  <a:srgbClr val="00467F"/>
                </a:solidFill>
                <a:latin typeface="Georgia"/>
              </a:rPr>
              <a:t>May be initiated by district or parent.</a:t>
            </a:r>
          </a:p>
          <a:p>
            <a:pPr eaLnBrk="1" hangingPunct="1">
              <a:buNone/>
            </a:pPr>
            <a:endParaRPr lang="en-US" sz="2800" dirty="0" smtClean="0">
              <a:solidFill>
                <a:srgbClr val="00467F"/>
              </a:solidFill>
              <a:latin typeface="+mn-lt"/>
            </a:endParaRPr>
          </a:p>
          <a:p>
            <a:pPr eaLnBrk="1" hangingPunct="1">
              <a:buNone/>
            </a:pPr>
            <a:endParaRPr lang="en-US" sz="2800" dirty="0" smtClean="0">
              <a:solidFill>
                <a:schemeClr val="tx1"/>
              </a:solidFill>
              <a:latin typeface="+mn-lt"/>
              <a:ea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533400" y="762000"/>
            <a:ext cx="7924800" cy="5029200"/>
          </a:xfrm>
        </p:spPr>
        <p:txBody>
          <a:bodyPr/>
          <a:lstStyle/>
          <a:p>
            <a:pPr algn="just" eaLnBrk="1" hangingPunct="1">
              <a:buFont typeface="Arial" pitchFamily="34" charset="0"/>
              <a:buChar char="•"/>
            </a:pPr>
            <a:r>
              <a:rPr lang="en-US" sz="3600" dirty="0" smtClean="0">
                <a:solidFill>
                  <a:schemeClr val="tx1"/>
                </a:solidFill>
                <a:latin typeface="+mn-lt"/>
                <a:ea typeface="Times New Roman" pitchFamily="18" charset="0"/>
                <a:cs typeface="Arial" charset="0"/>
              </a:rPr>
              <a:t>Parent has been fully informed of all information relevant to the activity.</a:t>
            </a:r>
          </a:p>
          <a:p>
            <a:pPr marL="0" indent="0" algn="just" eaLnBrk="1" hangingPunct="1">
              <a:buNone/>
            </a:pPr>
            <a:endParaRPr lang="en-US" sz="1000" dirty="0" smtClean="0">
              <a:solidFill>
                <a:schemeClr val="tx1"/>
              </a:solidFill>
              <a:latin typeface="+mn-lt"/>
              <a:ea typeface="Times New Roman" pitchFamily="18" charset="0"/>
              <a:cs typeface="Arial" charset="0"/>
            </a:endParaRPr>
          </a:p>
          <a:p>
            <a:pPr algn="just" eaLnBrk="1" hangingPunct="1">
              <a:buFont typeface="Arial" pitchFamily="34" charset="0"/>
              <a:buChar char="•"/>
            </a:pPr>
            <a:r>
              <a:rPr lang="en-US" sz="3600" dirty="0" smtClean="0">
                <a:solidFill>
                  <a:schemeClr val="tx1"/>
                </a:solidFill>
                <a:latin typeface="+mn-lt"/>
                <a:ea typeface="Times New Roman" pitchFamily="18" charset="0"/>
                <a:cs typeface="Arial" charset="0"/>
              </a:rPr>
              <a:t>Parent understands and agrees in writing to carry out the activity.</a:t>
            </a:r>
          </a:p>
          <a:p>
            <a:pPr marL="0" indent="0" algn="just" eaLnBrk="1" hangingPunct="1">
              <a:buNone/>
            </a:pPr>
            <a:endParaRPr lang="en-US" sz="1000" dirty="0" smtClean="0">
              <a:solidFill>
                <a:schemeClr val="tx1"/>
              </a:solidFill>
              <a:latin typeface="+mn-lt"/>
              <a:ea typeface="Times New Roman" pitchFamily="18" charset="0"/>
              <a:cs typeface="Arial" charset="0"/>
            </a:endParaRPr>
          </a:p>
          <a:p>
            <a:pPr algn="just" eaLnBrk="1" hangingPunct="1">
              <a:buFont typeface="Arial" pitchFamily="34" charset="0"/>
              <a:buChar char="•"/>
            </a:pPr>
            <a:r>
              <a:rPr lang="en-US" sz="3600" dirty="0" smtClean="0">
                <a:solidFill>
                  <a:schemeClr val="tx1"/>
                </a:solidFill>
                <a:latin typeface="+mn-lt"/>
                <a:ea typeface="Times New Roman" pitchFamily="18" charset="0"/>
                <a:cs typeface="Arial" charset="0"/>
              </a:rPr>
              <a:t>Parent understands consent is voluntary and can be revoked.</a:t>
            </a:r>
          </a:p>
          <a:p>
            <a:pPr marL="0" indent="0" algn="just" eaLnBrk="1" hangingPunct="1">
              <a:buNone/>
            </a:pPr>
            <a:endParaRPr lang="en-US" sz="1000" dirty="0" smtClean="0">
              <a:solidFill>
                <a:schemeClr val="tx1"/>
              </a:solidFill>
              <a:latin typeface="+mn-lt"/>
              <a:ea typeface="Times New Roman" pitchFamily="18" charset="0"/>
              <a:cs typeface="Arial" charset="0"/>
            </a:endParaRPr>
          </a:p>
          <a:p>
            <a:pPr algn="just" eaLnBrk="1" hangingPunct="1">
              <a:buNone/>
            </a:pPr>
            <a:r>
              <a:rPr lang="en-US" sz="3600" dirty="0" smtClean="0">
                <a:solidFill>
                  <a:schemeClr val="tx1"/>
                </a:solidFill>
                <a:latin typeface="+mn-lt"/>
                <a:ea typeface="Times New Roman" pitchFamily="18" charset="0"/>
                <a:cs typeface="Arial" charset="0"/>
              </a:rPr>
              <a:t>Reg. 300.9</a:t>
            </a:r>
          </a:p>
          <a:p>
            <a:pPr eaLnBrk="1" hangingPunct="1"/>
            <a:endParaRPr lang="en-US" sz="2800" dirty="0" smtClean="0">
              <a:solidFill>
                <a:schemeClr val="tx1"/>
              </a:solidFill>
              <a:latin typeface="+mn-lt"/>
              <a:ea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905000"/>
            <a:ext cx="7772400" cy="1938992"/>
          </a:xfrm>
        </p:spPr>
        <p:txBody>
          <a:bodyPr/>
          <a:lstStyle/>
          <a:p>
            <a:pPr algn="ctr"/>
            <a:r>
              <a:rPr lang="en-US" dirty="0" smtClean="0"/>
              <a:t>WHAT are reasonable efforts to obtain</a:t>
            </a:r>
            <a:br>
              <a:rPr lang="en-US" dirty="0" smtClean="0"/>
            </a:br>
            <a:r>
              <a:rPr lang="en-US" dirty="0" smtClean="0"/>
              <a:t>INFORMED CONSENT?</a:t>
            </a:r>
            <a:endParaRPr lang="en-US"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685800" y="457200"/>
            <a:ext cx="7848600" cy="4724400"/>
          </a:xfrm>
        </p:spPr>
        <p:txBody>
          <a:bodyPr/>
          <a:lstStyle/>
          <a:p>
            <a:pPr algn="just" eaLnBrk="1" hangingPunct="1">
              <a:buFont typeface="Arial" pitchFamily="34" charset="0"/>
              <a:buChar char="•"/>
            </a:pPr>
            <a:r>
              <a:rPr lang="en-US" sz="3600" dirty="0" smtClean="0">
                <a:solidFill>
                  <a:schemeClr val="tx1"/>
                </a:solidFill>
                <a:latin typeface="+mn-lt"/>
                <a:ea typeface="Times New Roman" pitchFamily="18" charset="0"/>
                <a:cs typeface="Arial" charset="0"/>
              </a:rPr>
              <a:t>Telephone calls made/attempted and result.</a:t>
            </a:r>
          </a:p>
          <a:p>
            <a:pPr marL="0" indent="0" algn="just" eaLnBrk="1" hangingPunct="1">
              <a:buNone/>
            </a:pPr>
            <a:endParaRPr lang="en-US" sz="1000" dirty="0" smtClean="0">
              <a:solidFill>
                <a:schemeClr val="tx1"/>
              </a:solidFill>
              <a:latin typeface="+mn-lt"/>
              <a:ea typeface="Times New Roman" pitchFamily="18" charset="0"/>
              <a:cs typeface="Arial" charset="0"/>
            </a:endParaRPr>
          </a:p>
          <a:p>
            <a:pPr algn="just" eaLnBrk="1" hangingPunct="1">
              <a:buFont typeface="Arial" pitchFamily="34" charset="0"/>
              <a:buChar char="•"/>
            </a:pPr>
            <a:r>
              <a:rPr lang="en-US" sz="3600" dirty="0" smtClean="0">
                <a:solidFill>
                  <a:schemeClr val="tx1"/>
                </a:solidFill>
                <a:latin typeface="+mn-lt"/>
                <a:ea typeface="Times New Roman" pitchFamily="18" charset="0"/>
                <a:cs typeface="Arial" charset="0"/>
              </a:rPr>
              <a:t>Correspondence sent and response.</a:t>
            </a:r>
          </a:p>
          <a:p>
            <a:pPr marL="0" indent="0" algn="just" eaLnBrk="1" hangingPunct="1">
              <a:buNone/>
            </a:pPr>
            <a:endParaRPr lang="en-US" sz="1000" dirty="0" smtClean="0">
              <a:solidFill>
                <a:schemeClr val="tx1"/>
              </a:solidFill>
              <a:latin typeface="+mn-lt"/>
              <a:ea typeface="Times New Roman" pitchFamily="18" charset="0"/>
              <a:cs typeface="Arial" charset="0"/>
            </a:endParaRPr>
          </a:p>
          <a:p>
            <a:pPr algn="just" eaLnBrk="1" hangingPunct="1">
              <a:buFont typeface="Arial" pitchFamily="34" charset="0"/>
              <a:buChar char="•"/>
            </a:pPr>
            <a:r>
              <a:rPr lang="en-US" sz="3600" dirty="0" smtClean="0">
                <a:solidFill>
                  <a:schemeClr val="tx1"/>
                </a:solidFill>
                <a:latin typeface="+mn-lt"/>
                <a:ea typeface="Times New Roman" pitchFamily="18" charset="0"/>
                <a:cs typeface="Arial" charset="0"/>
              </a:rPr>
              <a:t>Visits to home/place of employment and results.</a:t>
            </a:r>
          </a:p>
          <a:p>
            <a:pPr eaLnBrk="1" hangingPunct="1">
              <a:buNone/>
            </a:pPr>
            <a:endParaRPr lang="en-US" sz="3600" dirty="0" smtClean="0">
              <a:solidFill>
                <a:schemeClr val="tx1"/>
              </a:solidFill>
              <a:latin typeface="+mn-lt"/>
              <a:ea typeface="Times New Roman" pitchFamily="18" charset="0"/>
              <a:cs typeface="Arial" charset="0"/>
            </a:endParaRPr>
          </a:p>
          <a:p>
            <a:pPr eaLnBrk="1" hangingPunct="1">
              <a:buNone/>
            </a:pPr>
            <a:r>
              <a:rPr lang="en-US" sz="3600" dirty="0" smtClean="0">
                <a:solidFill>
                  <a:schemeClr val="tx1"/>
                </a:solidFill>
                <a:latin typeface="+mn-lt"/>
                <a:ea typeface="Times New Roman" pitchFamily="18" charset="0"/>
                <a:cs typeface="Arial" charset="0"/>
              </a:rPr>
              <a:t>Reg. 300.322(d)</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533400" y="457200"/>
            <a:ext cx="7924800" cy="4724400"/>
          </a:xfrm>
        </p:spPr>
        <p:txBody>
          <a:bodyPr/>
          <a:lstStyle/>
          <a:p>
            <a:pPr algn="ctr" eaLnBrk="1" hangingPunct="1">
              <a:buNone/>
            </a:pPr>
            <a:r>
              <a:rPr lang="en-US" sz="3200" dirty="0" smtClean="0">
                <a:solidFill>
                  <a:srgbClr val="00467F"/>
                </a:solidFill>
                <a:latin typeface="Georgia"/>
                <a:cs typeface="Georgia"/>
              </a:rPr>
              <a:t>Consent?</a:t>
            </a:r>
          </a:p>
          <a:p>
            <a:pPr eaLnBrk="1" hangingPunct="1">
              <a:buNone/>
            </a:pPr>
            <a:endParaRPr lang="en-US" sz="2600" dirty="0" smtClean="0">
              <a:solidFill>
                <a:srgbClr val="00467F"/>
              </a:solidFill>
              <a:latin typeface="Georgia"/>
            </a:endParaRPr>
          </a:p>
          <a:p>
            <a:pPr algn="just" eaLnBrk="1" hangingPunct="1">
              <a:buNone/>
            </a:pPr>
            <a:r>
              <a:rPr lang="en-US" sz="2600" dirty="0" smtClean="0">
                <a:solidFill>
                  <a:schemeClr val="tx1"/>
                </a:solidFill>
                <a:latin typeface="+mn-lt"/>
                <a:ea typeface="Times New Roman" pitchFamily="18" charset="0"/>
                <a:cs typeface="Arial" charset="0"/>
              </a:rPr>
              <a:t>Yes	No</a:t>
            </a:r>
          </a:p>
          <a:p>
            <a:pPr algn="just" eaLnBrk="1" hangingPunct="1">
              <a:buNone/>
            </a:pPr>
            <a:r>
              <a:rPr lang="en-US" sz="2800" dirty="0" smtClean="0">
                <a:solidFill>
                  <a:schemeClr val="tx1"/>
                </a:solidFill>
                <a:latin typeface="+mn-lt"/>
                <a:ea typeface="Times New Roman" pitchFamily="18" charset="0"/>
                <a:cs typeface="Arial" charset="0"/>
              </a:rPr>
              <a:t>__	</a:t>
            </a:r>
            <a:r>
              <a:rPr lang="en-US" sz="2800" u="sng" dirty="0" smtClean="0">
                <a:solidFill>
                  <a:schemeClr val="tx1"/>
                </a:solidFill>
                <a:latin typeface="+mn-lt"/>
                <a:ea typeface="Times New Roman" pitchFamily="18" charset="0"/>
                <a:cs typeface="Arial" charset="0"/>
              </a:rPr>
              <a:t> X </a:t>
            </a:r>
            <a:r>
              <a:rPr lang="en-US" sz="2800" dirty="0" smtClean="0">
                <a:solidFill>
                  <a:schemeClr val="tx1"/>
                </a:solidFill>
                <a:latin typeface="+mn-lt"/>
                <a:ea typeface="Times New Roman" pitchFamily="18" charset="0"/>
                <a:cs typeface="Arial" charset="0"/>
              </a:rPr>
              <a:t>	School has explained evaluation 			procedures.</a:t>
            </a:r>
          </a:p>
          <a:p>
            <a:pPr algn="just" eaLnBrk="1" hangingPunct="1">
              <a:buNone/>
            </a:pPr>
            <a:r>
              <a:rPr lang="en-US" sz="2800" dirty="0" smtClean="0">
                <a:solidFill>
                  <a:schemeClr val="tx1"/>
                </a:solidFill>
                <a:latin typeface="+mn-lt"/>
                <a:ea typeface="Times New Roman" pitchFamily="18" charset="0"/>
                <a:cs typeface="Arial" charset="0"/>
              </a:rPr>
              <a:t>__	</a:t>
            </a:r>
            <a:r>
              <a:rPr lang="en-US" sz="2800" u="sng" dirty="0" smtClean="0">
                <a:solidFill>
                  <a:schemeClr val="tx1"/>
                </a:solidFill>
                <a:latin typeface="+mn-lt"/>
                <a:ea typeface="Times New Roman" pitchFamily="18" charset="0"/>
                <a:cs typeface="Arial" charset="0"/>
              </a:rPr>
              <a:t> X </a:t>
            </a:r>
            <a:r>
              <a:rPr lang="en-US" sz="2800" dirty="0" smtClean="0">
                <a:solidFill>
                  <a:schemeClr val="tx1"/>
                </a:solidFill>
                <a:latin typeface="+mn-lt"/>
                <a:ea typeface="Times New Roman" pitchFamily="18" charset="0"/>
                <a:cs typeface="Arial" charset="0"/>
              </a:rPr>
              <a:t>	I understand the evaluation process.</a:t>
            </a:r>
          </a:p>
          <a:p>
            <a:pPr algn="just" eaLnBrk="1" hangingPunct="1">
              <a:buNone/>
            </a:pPr>
            <a:r>
              <a:rPr lang="en-US" sz="2800" u="sng" dirty="0" smtClean="0">
                <a:solidFill>
                  <a:schemeClr val="tx1"/>
                </a:solidFill>
                <a:latin typeface="+mn-lt"/>
                <a:ea typeface="Times New Roman" pitchFamily="18" charset="0"/>
                <a:cs typeface="Arial" charset="0"/>
              </a:rPr>
              <a:t> X  </a:t>
            </a:r>
            <a:r>
              <a:rPr lang="en-US" sz="2800" dirty="0" smtClean="0">
                <a:solidFill>
                  <a:schemeClr val="tx1"/>
                </a:solidFill>
                <a:latin typeface="+mn-lt"/>
                <a:ea typeface="Times New Roman" pitchFamily="18" charset="0"/>
                <a:cs typeface="Arial" charset="0"/>
              </a:rPr>
              <a:t>	__	I consent for my child to be evaluated 		immediately.</a:t>
            </a:r>
          </a:p>
          <a:p>
            <a:pPr algn="just" eaLnBrk="1" hangingPunct="1">
              <a:buNone/>
            </a:pPr>
            <a:endParaRPr lang="en-US" sz="2800" dirty="0" smtClean="0">
              <a:solidFill>
                <a:schemeClr val="tx1"/>
              </a:solidFill>
              <a:ea typeface="Times New Roman" pitchFamily="18" charset="0"/>
              <a:cs typeface="Arial" charset="0"/>
            </a:endParaRPr>
          </a:p>
          <a:p>
            <a:pPr algn="just" eaLnBrk="1" hangingPunct="1">
              <a:buNone/>
            </a:pPr>
            <a:r>
              <a:rPr lang="en-US" sz="2800" dirty="0" smtClean="0">
                <a:solidFill>
                  <a:schemeClr val="tx1"/>
                </a:solidFill>
                <a:latin typeface="+mn-lt"/>
                <a:ea typeface="Times New Roman" pitchFamily="18" charset="0"/>
                <a:cs typeface="Arial" charset="0"/>
              </a:rPr>
              <a:t>				</a:t>
            </a:r>
            <a:r>
              <a:rPr lang="en-US" sz="2800" b="1" dirty="0" smtClean="0">
                <a:solidFill>
                  <a:schemeClr val="tx1"/>
                </a:solidFill>
                <a:latin typeface="+mn-lt"/>
                <a:ea typeface="Times New Roman" pitchFamily="18" charset="0"/>
                <a:cs typeface="Arial" charset="0"/>
              </a:rPr>
              <a:t>------ NO ----</a:t>
            </a:r>
          </a:p>
          <a:p>
            <a:pPr algn="just" eaLnBrk="1" hangingPunct="1">
              <a:buNone/>
            </a:pPr>
            <a:endParaRPr lang="en-US" sz="2800" dirty="0" smtClean="0">
              <a:solidFill>
                <a:schemeClr val="tx1"/>
              </a:solidFill>
              <a:ea typeface="Times New Roman" pitchFamily="18" charset="0"/>
              <a:cs typeface="Arial" charset="0"/>
            </a:endParaRPr>
          </a:p>
          <a:p>
            <a:pPr algn="just" eaLnBrk="1" hangingPunct="1">
              <a:buNone/>
            </a:pPr>
            <a:endParaRPr lang="en-US" sz="2800" dirty="0" smtClean="0">
              <a:solidFill>
                <a:schemeClr val="tx1"/>
              </a:solidFill>
              <a:latin typeface="+mn-lt"/>
              <a:ea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381000" y="304800"/>
            <a:ext cx="8458200" cy="5181600"/>
          </a:xfrm>
        </p:spPr>
        <p:txBody>
          <a:bodyPr/>
          <a:lstStyle/>
          <a:p>
            <a:pPr marL="0" algn="just" eaLnBrk="1" hangingPunct="1">
              <a:buNone/>
            </a:pPr>
            <a:r>
              <a:rPr lang="en-US" sz="3600" i="1" dirty="0" smtClean="0">
                <a:solidFill>
                  <a:srgbClr val="00467F"/>
                </a:solidFill>
                <a:latin typeface="Georgia"/>
                <a:cs typeface="Georgia"/>
              </a:rPr>
              <a:t>Downey Unified School District</a:t>
            </a:r>
            <a:r>
              <a:rPr lang="en-US" sz="3600" dirty="0" smtClean="0">
                <a:solidFill>
                  <a:srgbClr val="00467F"/>
                </a:solidFill>
                <a:latin typeface="Georgia"/>
                <a:cs typeface="Georgia"/>
              </a:rPr>
              <a:t>, </a:t>
            </a:r>
            <a:br>
              <a:rPr lang="en-US" sz="3600" dirty="0" smtClean="0">
                <a:solidFill>
                  <a:srgbClr val="00467F"/>
                </a:solidFill>
                <a:latin typeface="Georgia"/>
                <a:cs typeface="Georgia"/>
              </a:rPr>
            </a:br>
            <a:r>
              <a:rPr lang="en-US" sz="3600" dirty="0" smtClean="0">
                <a:solidFill>
                  <a:srgbClr val="00467F"/>
                </a:solidFill>
                <a:latin typeface="Georgia"/>
                <a:cs typeface="Georgia"/>
              </a:rPr>
              <a:t>112 LRP 1261 (SEA CA 2011)</a:t>
            </a:r>
          </a:p>
          <a:p>
            <a:pPr marL="0" indent="0" eaLnBrk="1" hangingPunct="1">
              <a:buNone/>
            </a:pPr>
            <a:endParaRPr lang="en-US" sz="3600" dirty="0" smtClean="0">
              <a:solidFill>
                <a:srgbClr val="00467F"/>
              </a:solidFill>
              <a:latin typeface="Georgia"/>
            </a:endParaRPr>
          </a:p>
          <a:p>
            <a:pPr marL="0" algn="just" eaLnBrk="1" hangingPunct="1">
              <a:buNone/>
            </a:pPr>
            <a:r>
              <a:rPr lang="en-US" sz="3600" dirty="0" smtClean="0">
                <a:solidFill>
                  <a:schemeClr val="tx1"/>
                </a:solidFill>
                <a:latin typeface="+mn-lt"/>
                <a:ea typeface="Times New Roman" pitchFamily="18" charset="0"/>
                <a:cs typeface="Arial" charset="0"/>
              </a:rPr>
              <a:t>Attorney representing mother and special education student could not by letter consent to assessment.  Assessment was not a contract.  Unambiguous parental consent was required.</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381000" y="457200"/>
            <a:ext cx="8458200" cy="5410200"/>
          </a:xfrm>
        </p:spPr>
        <p:txBody>
          <a:bodyPr/>
          <a:lstStyle/>
          <a:p>
            <a:pPr marL="0" algn="just" eaLnBrk="1" hangingPunct="1">
              <a:buNone/>
            </a:pPr>
            <a:r>
              <a:rPr lang="en-US" sz="3200" i="1" dirty="0" smtClean="0">
                <a:solidFill>
                  <a:srgbClr val="00467F"/>
                </a:solidFill>
                <a:latin typeface="Georgia"/>
                <a:cs typeface="Georgia"/>
              </a:rPr>
              <a:t>G.J. v. Muscogee County School District</a:t>
            </a:r>
            <a:r>
              <a:rPr lang="en-US" sz="3200" dirty="0" smtClean="0">
                <a:solidFill>
                  <a:srgbClr val="00467F"/>
                </a:solidFill>
                <a:latin typeface="Georgia"/>
                <a:cs typeface="Georgia"/>
              </a:rPr>
              <a:t>, </a:t>
            </a:r>
            <a:br>
              <a:rPr lang="en-US" sz="3200" dirty="0" smtClean="0">
                <a:solidFill>
                  <a:srgbClr val="00467F"/>
                </a:solidFill>
                <a:latin typeface="Georgia"/>
                <a:cs typeface="Georgia"/>
              </a:rPr>
            </a:br>
            <a:r>
              <a:rPr lang="en-US" sz="3200" dirty="0" smtClean="0">
                <a:solidFill>
                  <a:srgbClr val="00467F"/>
                </a:solidFill>
                <a:latin typeface="Georgia"/>
                <a:cs typeface="Georgia"/>
              </a:rPr>
              <a:t>58 IDELR 61 (11th Cir. 2012)</a:t>
            </a:r>
          </a:p>
          <a:p>
            <a:pPr marL="0" indent="0" eaLnBrk="1" hangingPunct="1">
              <a:buNone/>
            </a:pPr>
            <a:endParaRPr lang="en-US" sz="1000" dirty="0" smtClean="0">
              <a:solidFill>
                <a:srgbClr val="00467F"/>
              </a:solidFill>
              <a:latin typeface="Georgia"/>
            </a:endParaRPr>
          </a:p>
          <a:p>
            <a:pPr marL="0" indent="0" algn="just" eaLnBrk="1" hangingPunct="1">
              <a:buNone/>
            </a:pPr>
            <a:r>
              <a:rPr lang="en-US" sz="3200" dirty="0" smtClean="0">
                <a:solidFill>
                  <a:srgbClr val="00467F"/>
                </a:solidFill>
                <a:latin typeface="Georgia"/>
              </a:rPr>
              <a:t>Parents of student with autism refused to consent to 3 year reevaluation unless school would consent to their terms such as:</a:t>
            </a:r>
          </a:p>
          <a:p>
            <a:pPr marL="0" indent="0" algn="just" eaLnBrk="1" hangingPunct="1">
              <a:buNone/>
            </a:pPr>
            <a:endParaRPr lang="en-US" sz="1000" dirty="0" smtClean="0">
              <a:solidFill>
                <a:srgbClr val="00467F"/>
              </a:solidFill>
              <a:latin typeface="Georgia"/>
            </a:endParaRPr>
          </a:p>
          <a:p>
            <a:pPr algn="just" eaLnBrk="1" hangingPunct="1">
              <a:buFont typeface="Arial" pitchFamily="34" charset="0"/>
              <a:buChar char="•"/>
            </a:pPr>
            <a:r>
              <a:rPr lang="en-US" sz="3200" dirty="0" smtClean="0">
                <a:solidFill>
                  <a:schemeClr val="tx1"/>
                </a:solidFill>
                <a:latin typeface="+mn-lt"/>
                <a:ea typeface="Times New Roman" pitchFamily="18" charset="0"/>
                <a:cs typeface="Arial" charset="0"/>
              </a:rPr>
              <a:t>By a person of their choice;</a:t>
            </a:r>
          </a:p>
          <a:p>
            <a:pPr algn="just" eaLnBrk="1" hangingPunct="1">
              <a:buFont typeface="Arial" pitchFamily="34" charset="0"/>
              <a:buChar char="•"/>
            </a:pPr>
            <a:r>
              <a:rPr lang="en-US" sz="3200" dirty="0" smtClean="0">
                <a:solidFill>
                  <a:schemeClr val="tx1"/>
                </a:solidFill>
                <a:latin typeface="+mn-lt"/>
                <a:ea typeface="Times New Roman" pitchFamily="18" charset="0"/>
                <a:cs typeface="Arial" charset="0"/>
              </a:rPr>
              <a:t>Parents to get results before the school;</a:t>
            </a:r>
          </a:p>
          <a:p>
            <a:pPr algn="just" eaLnBrk="1" hangingPunct="1">
              <a:buFont typeface="Arial" pitchFamily="34" charset="0"/>
              <a:buChar char="•"/>
            </a:pPr>
            <a:r>
              <a:rPr lang="en-US" sz="3200" dirty="0" smtClean="0">
                <a:solidFill>
                  <a:schemeClr val="tx1"/>
                </a:solidFill>
                <a:latin typeface="+mn-lt"/>
                <a:ea typeface="Times New Roman" pitchFamily="18" charset="0"/>
                <a:cs typeface="Arial" charset="0"/>
              </a:rPr>
              <a:t>Evaluation could not be used by school in litigation.</a:t>
            </a:r>
          </a:p>
          <a:p>
            <a:pPr eaLnBrk="1" hangingPunct="1">
              <a:buNone/>
            </a:pPr>
            <a:endParaRPr lang="en-US" sz="2800" dirty="0" smtClean="0">
              <a:solidFill>
                <a:schemeClr val="tx1"/>
              </a:solidFill>
              <a:latin typeface="+mn-lt"/>
              <a:ea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990600" y="1295400"/>
            <a:ext cx="7391400" cy="3581400"/>
          </a:xfrm>
        </p:spPr>
        <p:txBody>
          <a:bodyPr/>
          <a:lstStyle/>
          <a:p>
            <a:pPr algn="just" eaLnBrk="1" hangingPunct="1">
              <a:buFont typeface="Arial" pitchFamily="34" charset="0"/>
              <a:buChar char="•"/>
            </a:pPr>
            <a:r>
              <a:rPr lang="en-US" sz="3600" dirty="0" smtClean="0">
                <a:solidFill>
                  <a:schemeClr val="tx1"/>
                </a:solidFill>
                <a:latin typeface="+mn-lt"/>
                <a:ea typeface="Times New Roman" pitchFamily="18" charset="0"/>
                <a:cs typeface="Arial" charset="0"/>
              </a:rPr>
              <a:t>School claimed there was no consent.</a:t>
            </a:r>
          </a:p>
          <a:p>
            <a:pPr marL="0" indent="0" algn="just" eaLnBrk="1" hangingPunct="1">
              <a:buNone/>
            </a:pPr>
            <a:endParaRPr lang="en-US" sz="1000" dirty="0" smtClean="0">
              <a:solidFill>
                <a:schemeClr val="tx1"/>
              </a:solidFill>
              <a:latin typeface="+mn-lt"/>
              <a:ea typeface="Times New Roman" pitchFamily="18" charset="0"/>
              <a:cs typeface="Arial" charset="0"/>
            </a:endParaRPr>
          </a:p>
          <a:p>
            <a:pPr algn="just" eaLnBrk="1" hangingPunct="1">
              <a:buFont typeface="Arial" pitchFamily="34" charset="0"/>
              <a:buChar char="•"/>
            </a:pPr>
            <a:r>
              <a:rPr lang="en-US" sz="3600" dirty="0" smtClean="0">
                <a:solidFill>
                  <a:schemeClr val="tx1"/>
                </a:solidFill>
                <a:latin typeface="+mn-lt"/>
                <a:ea typeface="Times New Roman" pitchFamily="18" charset="0"/>
                <a:cs typeface="Arial" charset="0"/>
              </a:rPr>
              <a:t>Three years of litigation.</a:t>
            </a:r>
          </a:p>
          <a:p>
            <a:pPr marL="0" indent="0" algn="just" eaLnBrk="1" hangingPunct="1">
              <a:buNone/>
            </a:pPr>
            <a:endParaRPr lang="en-US" sz="1000" dirty="0" smtClean="0">
              <a:solidFill>
                <a:schemeClr val="tx1"/>
              </a:solidFill>
              <a:latin typeface="+mn-lt"/>
              <a:ea typeface="Times New Roman" pitchFamily="18" charset="0"/>
              <a:cs typeface="Arial" charset="0"/>
            </a:endParaRPr>
          </a:p>
          <a:p>
            <a:pPr algn="just" eaLnBrk="1" hangingPunct="1">
              <a:buFont typeface="Arial" pitchFamily="34" charset="0"/>
              <a:buChar char="•"/>
            </a:pPr>
            <a:r>
              <a:rPr lang="en-US" sz="3600" dirty="0" smtClean="0">
                <a:solidFill>
                  <a:schemeClr val="tx1"/>
                </a:solidFill>
                <a:latin typeface="+mn-lt"/>
                <a:ea typeface="Times New Roman" pitchFamily="18" charset="0"/>
                <a:cs typeface="Arial" charset="0"/>
              </a:rPr>
              <a:t>School prevailed.</a:t>
            </a:r>
          </a:p>
          <a:p>
            <a:pPr eaLnBrk="1" hangingPunct="1">
              <a:buNone/>
            </a:pPr>
            <a:endParaRPr lang="en-US" sz="3600" dirty="0" smtClean="0">
              <a:solidFill>
                <a:schemeClr val="tx1"/>
              </a:solidFill>
              <a:latin typeface="+mn-lt"/>
              <a:ea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533400" y="457200"/>
            <a:ext cx="7924800" cy="5410200"/>
          </a:xfrm>
        </p:spPr>
        <p:txBody>
          <a:bodyPr/>
          <a:lstStyle/>
          <a:p>
            <a:pPr eaLnBrk="1" hangingPunct="1">
              <a:buNone/>
            </a:pPr>
            <a:r>
              <a:rPr lang="en-US" sz="3200" dirty="0" smtClean="0">
                <a:solidFill>
                  <a:srgbClr val="00467F"/>
                </a:solidFill>
                <a:latin typeface="Georgia"/>
                <a:cs typeface="Georgia"/>
              </a:rPr>
              <a:t>Circuit Court:</a:t>
            </a:r>
          </a:p>
          <a:p>
            <a:pPr eaLnBrk="1" hangingPunct="1">
              <a:buNone/>
            </a:pPr>
            <a:endParaRPr lang="en-US" sz="1000" dirty="0" smtClean="0">
              <a:solidFill>
                <a:srgbClr val="00467F"/>
              </a:solidFill>
              <a:latin typeface="Georgia"/>
            </a:endParaRPr>
          </a:p>
          <a:p>
            <a:pPr algn="just" eaLnBrk="1" hangingPunct="1">
              <a:spcBef>
                <a:spcPts val="600"/>
              </a:spcBef>
              <a:buFont typeface="Arial" pitchFamily="34" charset="0"/>
              <a:buChar char="•"/>
            </a:pPr>
            <a:r>
              <a:rPr lang="en-US" sz="3200" dirty="0" smtClean="0">
                <a:solidFill>
                  <a:schemeClr val="tx1"/>
                </a:solidFill>
                <a:latin typeface="+mn-lt"/>
                <a:ea typeface="Times New Roman" pitchFamily="18" charset="0"/>
                <a:cs typeface="Arial" charset="0"/>
              </a:rPr>
              <a:t>Parental conditions on reevaluation were really a refusal to consent.</a:t>
            </a:r>
          </a:p>
          <a:p>
            <a:pPr marL="0" indent="0" algn="just" eaLnBrk="1" hangingPunct="1">
              <a:spcBef>
                <a:spcPts val="600"/>
              </a:spcBef>
              <a:buNone/>
            </a:pPr>
            <a:endParaRPr lang="en-US" sz="900" dirty="0" smtClean="0">
              <a:solidFill>
                <a:schemeClr val="tx1"/>
              </a:solidFill>
              <a:latin typeface="+mn-lt"/>
              <a:ea typeface="Times New Roman" pitchFamily="18" charset="0"/>
              <a:cs typeface="Arial" charset="0"/>
            </a:endParaRPr>
          </a:p>
          <a:p>
            <a:pPr algn="just" eaLnBrk="1" hangingPunct="1">
              <a:buFont typeface="Arial" pitchFamily="34" charset="0"/>
              <a:buChar char="•"/>
            </a:pPr>
            <a:r>
              <a:rPr lang="en-US" sz="3200" dirty="0" smtClean="0">
                <a:solidFill>
                  <a:schemeClr val="tx1"/>
                </a:solidFill>
                <a:latin typeface="+mn-lt"/>
                <a:ea typeface="Times New Roman" pitchFamily="18" charset="0"/>
                <a:cs typeface="Arial" charset="0"/>
              </a:rPr>
              <a:t>School was entitled to reevaluate using persons of its choosing.</a:t>
            </a:r>
          </a:p>
          <a:p>
            <a:pPr marL="0" indent="0" algn="just" eaLnBrk="1" hangingPunct="1">
              <a:buNone/>
            </a:pPr>
            <a:endParaRPr lang="en-US" sz="900" dirty="0" smtClean="0">
              <a:solidFill>
                <a:schemeClr val="tx1"/>
              </a:solidFill>
              <a:latin typeface="+mn-lt"/>
              <a:ea typeface="Times New Roman" pitchFamily="18" charset="0"/>
              <a:cs typeface="Arial" charset="0"/>
            </a:endParaRPr>
          </a:p>
          <a:p>
            <a:pPr algn="just" eaLnBrk="1" hangingPunct="1">
              <a:buFont typeface="Arial" pitchFamily="34" charset="0"/>
              <a:buChar char="•"/>
            </a:pPr>
            <a:r>
              <a:rPr lang="en-US" sz="3200" dirty="0" smtClean="0">
                <a:solidFill>
                  <a:schemeClr val="tx1"/>
                </a:solidFill>
                <a:latin typeface="+mn-lt"/>
                <a:ea typeface="Times New Roman" pitchFamily="18" charset="0"/>
                <a:cs typeface="Arial" charset="0"/>
              </a:rPr>
              <a:t>Parents cannot force school to rely on their private evaluation.</a:t>
            </a:r>
          </a:p>
          <a:p>
            <a:pPr marL="0" indent="0" algn="just" eaLnBrk="1" hangingPunct="1">
              <a:buNone/>
            </a:pPr>
            <a:endParaRPr lang="en-US" sz="900" dirty="0" smtClean="0">
              <a:solidFill>
                <a:schemeClr val="tx1"/>
              </a:solidFill>
              <a:latin typeface="+mn-lt"/>
              <a:ea typeface="Times New Roman" pitchFamily="18" charset="0"/>
              <a:cs typeface="Arial" charset="0"/>
            </a:endParaRPr>
          </a:p>
          <a:p>
            <a:pPr algn="just" eaLnBrk="1" hangingPunct="1">
              <a:buFont typeface="Arial" pitchFamily="34" charset="0"/>
              <a:buChar char="•"/>
            </a:pPr>
            <a:r>
              <a:rPr lang="en-US" sz="3200" dirty="0" smtClean="0">
                <a:solidFill>
                  <a:schemeClr val="tx1"/>
                </a:solidFill>
                <a:latin typeface="+mn-lt"/>
                <a:ea typeface="Times New Roman" pitchFamily="18" charset="0"/>
                <a:cs typeface="Arial" charset="0"/>
              </a:rPr>
              <a:t>Upheld District Court’s order for parents to consent to the reevaluation.</a:t>
            </a: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457200" y="533400"/>
            <a:ext cx="7924800" cy="5105400"/>
          </a:xfrm>
        </p:spPr>
        <p:txBody>
          <a:bodyPr/>
          <a:lstStyle/>
          <a:p>
            <a:pPr eaLnBrk="1" hangingPunct="1">
              <a:buNone/>
            </a:pPr>
            <a:endParaRPr lang="en-US" sz="2600" dirty="0" smtClean="0">
              <a:solidFill>
                <a:srgbClr val="00467F"/>
              </a:solidFill>
              <a:latin typeface="Georgia"/>
            </a:endParaRPr>
          </a:p>
          <a:p>
            <a:pPr algn="just" eaLnBrk="1" hangingPunct="1">
              <a:spcBef>
                <a:spcPts val="600"/>
              </a:spcBef>
              <a:buFont typeface="Arial" pitchFamily="34" charset="0"/>
              <a:buChar char="•"/>
            </a:pPr>
            <a:r>
              <a:rPr lang="en-US" sz="3600" dirty="0" smtClean="0">
                <a:solidFill>
                  <a:schemeClr val="tx1"/>
                </a:solidFill>
                <a:latin typeface="+mn-lt"/>
                <a:ea typeface="Times New Roman" pitchFamily="18" charset="0"/>
                <a:cs typeface="Arial" charset="0"/>
              </a:rPr>
              <a:t>Because the school had never been able to do a 3 year reevaluation, there was no evaluation to disagree with and no right to an IEE.</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62000" y="914400"/>
            <a:ext cx="7772400" cy="3970318"/>
          </a:xfrm>
          <a:prstGeom prst="rect">
            <a:avLst/>
          </a:prstGeom>
        </p:spPr>
        <p:txBody>
          <a:bodyPr wrap="square">
            <a:spAutoFit/>
          </a:bodyPr>
          <a:lstStyle/>
          <a:p>
            <a:pPr algn="just" eaLnBrk="1" hangingPunct="1"/>
            <a:r>
              <a:rPr lang="en-US" sz="2800" i="1" dirty="0" smtClean="0">
                <a:latin typeface="+mn-lt"/>
                <a:cs typeface="Arial" charset="0"/>
              </a:rPr>
              <a:t>San Juan Board of Cooperative Educational Services</a:t>
            </a:r>
            <a:r>
              <a:rPr lang="en-US" sz="2800" dirty="0" smtClean="0">
                <a:latin typeface="+mn-lt"/>
                <a:cs typeface="Arial" charset="0"/>
              </a:rPr>
              <a:t>, 56 IDELR 29 (SEA CO 2010)</a:t>
            </a:r>
          </a:p>
          <a:p>
            <a:pPr algn="just" eaLnBrk="1" hangingPunct="1"/>
            <a:endParaRPr lang="en-US" sz="2800" dirty="0" smtClean="0">
              <a:latin typeface="+mn-lt"/>
              <a:cs typeface="Arial" charset="0"/>
            </a:endParaRPr>
          </a:p>
          <a:p>
            <a:pPr algn="just" eaLnBrk="1" hangingPunct="1"/>
            <a:r>
              <a:rPr lang="en-US" sz="2800" dirty="0" smtClean="0">
                <a:latin typeface="+mn-lt"/>
                <a:cs typeface="Arial" charset="0"/>
              </a:rPr>
              <a:t>District proposed initial evaluation for learning disability, including an AT and OT evaluation.  Parent refused to sign consent and demanded the evaluation include aptitude assessments, cognitive assessments, written language assessments and FBA.</a:t>
            </a:r>
            <a:endParaRPr lang="en-US" sz="2800" dirty="0">
              <a:latin typeface="+mn-l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914400" y="914400"/>
            <a:ext cx="7315200" cy="4724400"/>
          </a:xfrm>
        </p:spPr>
        <p:txBody>
          <a:bodyPr/>
          <a:lstStyle/>
          <a:p>
            <a:pPr algn="ctr" eaLnBrk="1" hangingPunct="1">
              <a:buNone/>
            </a:pPr>
            <a:r>
              <a:rPr lang="en-US" sz="3600" dirty="0" smtClean="0">
                <a:solidFill>
                  <a:srgbClr val="00467F"/>
                </a:solidFill>
                <a:latin typeface="Georgia"/>
                <a:cs typeface="Georgia"/>
              </a:rPr>
              <a:t>Reevaluation – for students who are already receiving special education.</a:t>
            </a:r>
            <a:endParaRPr lang="en-US" sz="3200" dirty="0" smtClean="0">
              <a:solidFill>
                <a:srgbClr val="00467F"/>
              </a:solidFill>
              <a:latin typeface="Georgia"/>
              <a:cs typeface="Georgia"/>
            </a:endParaRPr>
          </a:p>
          <a:p>
            <a:pPr eaLnBrk="1" hangingPunct="1">
              <a:buNone/>
            </a:pPr>
            <a:endParaRPr lang="en-US" sz="2800" dirty="0" smtClean="0">
              <a:solidFill>
                <a:srgbClr val="00467F"/>
              </a:solidFill>
              <a:latin typeface="+mn-lt"/>
            </a:endParaRPr>
          </a:p>
          <a:p>
            <a:pPr eaLnBrk="1" hangingPunct="1">
              <a:buNone/>
            </a:pPr>
            <a:endParaRPr lang="en-US" sz="2800" dirty="0" smtClean="0">
              <a:solidFill>
                <a:schemeClr val="tx1"/>
              </a:solidFill>
              <a:latin typeface="+mn-lt"/>
              <a:ea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914400"/>
            <a:ext cx="7924800" cy="2062103"/>
          </a:xfrm>
          <a:prstGeom prst="rect">
            <a:avLst/>
          </a:prstGeom>
        </p:spPr>
        <p:txBody>
          <a:bodyPr wrap="square">
            <a:spAutoFit/>
          </a:bodyPr>
          <a:lstStyle/>
          <a:p>
            <a:pPr algn="just" eaLnBrk="1" hangingPunct="1"/>
            <a:r>
              <a:rPr lang="en-US" sz="3200" dirty="0" smtClean="0">
                <a:latin typeface="+mn-lt"/>
              </a:rPr>
              <a:t>Parents communication to district concerning evaluation did not constitute consent and district could not conduct assessment.</a:t>
            </a:r>
            <a:endParaRPr lang="en-US" sz="3200" dirty="0">
              <a:latin typeface="+mn-lt"/>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609600"/>
            <a:ext cx="8534400" cy="4401205"/>
          </a:xfrm>
          <a:prstGeom prst="rect">
            <a:avLst/>
          </a:prstGeom>
        </p:spPr>
        <p:txBody>
          <a:bodyPr wrap="square">
            <a:spAutoFit/>
          </a:bodyPr>
          <a:lstStyle/>
          <a:p>
            <a:pPr algn="just" eaLnBrk="1" hangingPunct="1"/>
            <a:r>
              <a:rPr lang="en-US" sz="2800" i="1" dirty="0" smtClean="0">
                <a:latin typeface="+mn-lt"/>
              </a:rPr>
              <a:t>Panama – Buena Vista Union School District</a:t>
            </a:r>
            <a:r>
              <a:rPr lang="en-US" sz="2800" dirty="0" smtClean="0">
                <a:latin typeface="+mn-lt"/>
              </a:rPr>
              <a:t>, </a:t>
            </a:r>
          </a:p>
          <a:p>
            <a:pPr algn="just" eaLnBrk="1" hangingPunct="1"/>
            <a:r>
              <a:rPr lang="en-US" sz="2800" dirty="0" smtClean="0">
                <a:latin typeface="+mn-lt"/>
              </a:rPr>
              <a:t>111 LRP 67764 (SEA CA 2011)</a:t>
            </a:r>
          </a:p>
          <a:p>
            <a:pPr algn="just" eaLnBrk="1" hangingPunct="1"/>
            <a:endParaRPr lang="en-US" sz="2800" dirty="0" smtClean="0">
              <a:latin typeface="+mn-lt"/>
            </a:endParaRPr>
          </a:p>
          <a:p>
            <a:pPr algn="just" eaLnBrk="1" hangingPunct="1"/>
            <a:r>
              <a:rPr lang="en-US" sz="2800" dirty="0" smtClean="0">
                <a:latin typeface="+mn-lt"/>
              </a:rPr>
              <a:t>Three year old student had been receiving private speech therapy.  Referred to district for IDEA evaluation.  During screening for speech and language skills (consented to by parents), student’s hyperactivity and family history of autism and learning disabilities was revealed.  Student scored very low on all screening instruments.</a:t>
            </a:r>
            <a:endParaRPr lang="en-US" sz="2800" dirty="0">
              <a:latin typeface="+mn-lt"/>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990600"/>
            <a:ext cx="8153400" cy="2554545"/>
          </a:xfrm>
          <a:prstGeom prst="rect">
            <a:avLst/>
          </a:prstGeom>
        </p:spPr>
        <p:txBody>
          <a:bodyPr wrap="square">
            <a:spAutoFit/>
          </a:bodyPr>
          <a:lstStyle/>
          <a:p>
            <a:pPr algn="just" eaLnBrk="1" hangingPunct="1"/>
            <a:r>
              <a:rPr lang="en-US" sz="3200" dirty="0" smtClean="0">
                <a:latin typeface="+mn-lt"/>
                <a:ea typeface="Times New Roman" pitchFamily="18" charset="0"/>
                <a:cs typeface="Arial" charset="0"/>
              </a:rPr>
              <a:t>District proposed IDEA evaluation in all areas, not just speech and language.  Details of plan and procedural rights explained to parent.  Parent would consent only to a speech and language assessment.</a:t>
            </a: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762000"/>
            <a:ext cx="8229600" cy="2554545"/>
          </a:xfrm>
          <a:prstGeom prst="rect">
            <a:avLst/>
          </a:prstGeom>
        </p:spPr>
        <p:txBody>
          <a:bodyPr wrap="square">
            <a:spAutoFit/>
          </a:bodyPr>
          <a:lstStyle/>
          <a:p>
            <a:pPr algn="just"/>
            <a:r>
              <a:rPr lang="en-US" sz="3200" dirty="0" smtClean="0">
                <a:latin typeface="+mn-lt"/>
                <a:ea typeface="Times New Roman" pitchFamily="18" charset="0"/>
                <a:cs typeface="Arial" charset="0"/>
              </a:rPr>
              <a:t>District has a duty to assess in all areas of disability.  Parents must permit the district to conduct necessary and appropriate assessments if student is to receive IDEA services.</a:t>
            </a:r>
            <a:endParaRPr lang="en-US" sz="3200" dirty="0">
              <a:latin typeface="+mn-lt"/>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26757"/>
            <a:ext cx="7315200" cy="2062103"/>
          </a:xfrm>
        </p:spPr>
        <p:txBody>
          <a:bodyPr/>
          <a:lstStyle/>
          <a:p>
            <a:pPr algn="just"/>
            <a:r>
              <a:rPr lang="en-US" dirty="0" smtClean="0"/>
              <a:t>If parent does not consent to an initial assessment, district may but is not required to request a due process hearing to override lack of consent.</a:t>
            </a:r>
            <a:endParaRPr lang="en-US" dirty="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609600"/>
            <a:ext cx="7620000" cy="4832092"/>
          </a:xfrm>
          <a:prstGeom prst="rect">
            <a:avLst/>
          </a:prstGeom>
        </p:spPr>
        <p:txBody>
          <a:bodyPr wrap="square">
            <a:spAutoFit/>
          </a:bodyPr>
          <a:lstStyle/>
          <a:p>
            <a:pPr algn="just"/>
            <a:r>
              <a:rPr lang="en-US" sz="2800" dirty="0" smtClean="0">
                <a:latin typeface="+mn-lt"/>
                <a:ea typeface="Times New Roman" pitchFamily="18" charset="0"/>
                <a:cs typeface="Arial" charset="0"/>
              </a:rPr>
              <a:t>Court ruled district could evaluate without parent consent</a:t>
            </a:r>
          </a:p>
          <a:p>
            <a:pPr algn="just"/>
            <a:endParaRPr lang="en-US" sz="2800" dirty="0" smtClean="0">
              <a:latin typeface="+mn-lt"/>
              <a:cs typeface="Arial" charset="0"/>
            </a:endParaRPr>
          </a:p>
          <a:p>
            <a:pPr marL="225425" indent="-225425" algn="just">
              <a:buFont typeface="Arial" pitchFamily="34" charset="0"/>
              <a:buChar char="•"/>
            </a:pPr>
            <a:r>
              <a:rPr lang="en-US" sz="2800" dirty="0" smtClean="0">
                <a:latin typeface="+mn-lt"/>
                <a:cs typeface="Arial" charset="0"/>
              </a:rPr>
              <a:t>District has reason to suspect a disability and need for special education</a:t>
            </a:r>
          </a:p>
          <a:p>
            <a:pPr marL="225425" indent="-225425" algn="just">
              <a:buFont typeface="Arial" pitchFamily="34" charset="0"/>
              <a:buChar char="•"/>
            </a:pPr>
            <a:r>
              <a:rPr lang="en-US" sz="2800" dirty="0" smtClean="0">
                <a:latin typeface="+mn-lt"/>
                <a:cs typeface="Arial" charset="0"/>
              </a:rPr>
              <a:t>There was reason to suspect more than a speech and language disability</a:t>
            </a:r>
          </a:p>
          <a:p>
            <a:pPr marL="225425" indent="-225425" algn="just">
              <a:buFont typeface="Arial" pitchFamily="34" charset="0"/>
              <a:buChar char="•"/>
            </a:pPr>
            <a:r>
              <a:rPr lang="en-US" sz="2800" dirty="0" smtClean="0">
                <a:latin typeface="+mn-lt"/>
                <a:cs typeface="Arial" charset="0"/>
              </a:rPr>
              <a:t>District had given proper notice to parent</a:t>
            </a:r>
          </a:p>
          <a:p>
            <a:pPr marL="225425" indent="-225425" algn="just">
              <a:buFont typeface="Arial" pitchFamily="34" charset="0"/>
              <a:buChar char="•"/>
            </a:pPr>
            <a:r>
              <a:rPr lang="en-US" sz="2800" dirty="0" smtClean="0">
                <a:latin typeface="+mn-lt"/>
                <a:cs typeface="Arial" charset="0"/>
              </a:rPr>
              <a:t>Parent sought special education services and so had to comply with district’s reasonable and necessary requests to assess.</a:t>
            </a:r>
            <a:endParaRPr lang="en-US" sz="2800" dirty="0">
              <a:latin typeface="+mn-lt"/>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304800"/>
            <a:ext cx="7924800" cy="5509200"/>
          </a:xfrm>
          <a:prstGeom prst="rect">
            <a:avLst/>
          </a:prstGeom>
        </p:spPr>
        <p:txBody>
          <a:bodyPr wrap="square">
            <a:spAutoFit/>
          </a:bodyPr>
          <a:lstStyle/>
          <a:p>
            <a:pPr algn="just"/>
            <a:r>
              <a:rPr lang="en-US" sz="3200" i="1" dirty="0" smtClean="0">
                <a:latin typeface="+mn-lt"/>
                <a:ea typeface="Times New Roman" pitchFamily="18" charset="0"/>
                <a:cs typeface="Arial" charset="0"/>
              </a:rPr>
              <a:t>Letter to Johnson, </a:t>
            </a:r>
            <a:r>
              <a:rPr lang="en-US" sz="3200" dirty="0" smtClean="0">
                <a:latin typeface="+mn-lt"/>
                <a:ea typeface="Times New Roman" pitchFamily="18" charset="0"/>
                <a:cs typeface="Arial" charset="0"/>
              </a:rPr>
              <a:t>56 IDELR 51 (OSEP June 2010)</a:t>
            </a:r>
          </a:p>
          <a:p>
            <a:pPr algn="just"/>
            <a:endParaRPr lang="en-US" sz="3200" i="1" dirty="0" smtClean="0">
              <a:latin typeface="+mn-lt"/>
              <a:cs typeface="Arial" charset="0"/>
            </a:endParaRPr>
          </a:p>
          <a:p>
            <a:pPr algn="just"/>
            <a:r>
              <a:rPr lang="en-US" sz="3200" dirty="0" smtClean="0">
                <a:latin typeface="+mn-lt"/>
                <a:cs typeface="Arial" charset="0"/>
              </a:rPr>
              <a:t>Informed consent DOES NOT mean the school is asking the parent to signify that the parent understands the precise nature of all of the services or activities that would be included in the IEP or every aspect of a proposed evaluation.  The parent needs a general understanding to what he or she is being requested to consent.</a:t>
            </a: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762000"/>
            <a:ext cx="7924800" cy="4524315"/>
          </a:xfrm>
          <a:prstGeom prst="rect">
            <a:avLst/>
          </a:prstGeom>
        </p:spPr>
        <p:txBody>
          <a:bodyPr wrap="square">
            <a:spAutoFit/>
          </a:bodyPr>
          <a:lstStyle/>
          <a:p>
            <a:pPr algn="just"/>
            <a:r>
              <a:rPr lang="en-US" sz="3200" i="1" dirty="0" smtClean="0">
                <a:latin typeface="+mn-lt"/>
                <a:ea typeface="Times New Roman" pitchFamily="18" charset="0"/>
                <a:cs typeface="Arial" charset="0"/>
              </a:rPr>
              <a:t>Gwinnett County School District, </a:t>
            </a:r>
            <a:r>
              <a:rPr lang="en-US" sz="3200" dirty="0" smtClean="0">
                <a:latin typeface="+mn-lt"/>
                <a:ea typeface="Times New Roman" pitchFamily="18" charset="0"/>
                <a:cs typeface="Arial" charset="0"/>
              </a:rPr>
              <a:t>111 LRP 68498 (SEA GA 2011)</a:t>
            </a:r>
          </a:p>
          <a:p>
            <a:pPr algn="just"/>
            <a:endParaRPr lang="en-US" sz="3200" i="1" dirty="0" smtClean="0">
              <a:latin typeface="+mn-lt"/>
              <a:cs typeface="Arial" charset="0"/>
            </a:endParaRPr>
          </a:p>
          <a:p>
            <a:pPr algn="just"/>
            <a:r>
              <a:rPr lang="en-US" sz="3200" dirty="0" smtClean="0">
                <a:latin typeface="+mn-lt"/>
              </a:rPr>
              <a:t>After several years of speech therapy, district thought student no longer qualified for services.  District sought to evaluate before determining student was no longer a child with a disability (Reg. 300.305 (e)(1)).  Parent refused to consent.</a:t>
            </a:r>
            <a:endParaRPr lang="en-US" sz="3200" dirty="0">
              <a:latin typeface="+mn-lt"/>
            </a:endParaRPr>
          </a:p>
        </p:txBody>
      </p:sp>
    </p:spTree>
    <p:extLst>
      <p:ext uri="{BB962C8B-B14F-4D97-AF65-F5344CB8AC3E}">
        <p14:creationId xmlns:p14="http://schemas.microsoft.com/office/powerpoint/2010/main" val="1557722549"/>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533400"/>
            <a:ext cx="7848600" cy="3539430"/>
          </a:xfrm>
          <a:prstGeom prst="rect">
            <a:avLst/>
          </a:prstGeom>
        </p:spPr>
        <p:txBody>
          <a:bodyPr wrap="square">
            <a:spAutoFit/>
          </a:bodyPr>
          <a:lstStyle/>
          <a:p>
            <a:pPr algn="just"/>
            <a:r>
              <a:rPr lang="en-US" sz="3200" dirty="0" smtClean="0">
                <a:latin typeface="+mn-lt"/>
                <a:ea typeface="Times New Roman" pitchFamily="18" charset="0"/>
                <a:cs typeface="Arial" charset="0"/>
              </a:rPr>
              <a:t>District used abundant and comprehensive informal assessment data to make determination including observations by speech pathologist.  Parent provided no evidence of continuing  educational need.  Dismissal from special education was appropriate.</a:t>
            </a:r>
            <a:endParaRPr lang="en-US" sz="3200" dirty="0">
              <a:latin typeface="+mn-lt"/>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762000"/>
            <a:ext cx="7620000" cy="3170099"/>
          </a:xfrm>
          <a:prstGeom prst="rect">
            <a:avLst/>
          </a:prstGeom>
        </p:spPr>
        <p:txBody>
          <a:bodyPr wrap="square">
            <a:spAutoFit/>
          </a:bodyPr>
          <a:lstStyle/>
          <a:p>
            <a:pPr algn="just"/>
            <a:r>
              <a:rPr lang="en-US" sz="4000" b="1" dirty="0" smtClean="0">
                <a:latin typeface="+mn-lt"/>
                <a:ea typeface="Times New Roman" pitchFamily="18" charset="0"/>
                <a:cs typeface="Arial" charset="0"/>
              </a:rPr>
              <a:t>Can a parent refuse consent for a reevaluation, revoke consent for IDEA services and then claim the student is entitled to 504 services?</a:t>
            </a:r>
            <a:endParaRPr lang="en-US" sz="4000" b="1" dirty="0">
              <a:latin typeface="+mn-l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914400" y="914400"/>
            <a:ext cx="7315200" cy="4724400"/>
          </a:xfrm>
        </p:spPr>
        <p:txBody>
          <a:bodyPr/>
          <a:lstStyle/>
          <a:p>
            <a:pPr algn="ctr" eaLnBrk="1" hangingPunct="1">
              <a:buNone/>
            </a:pPr>
            <a:r>
              <a:rPr lang="en-US" sz="3600" b="1" dirty="0" smtClean="0">
                <a:solidFill>
                  <a:srgbClr val="00467F"/>
                </a:solidFill>
                <a:latin typeface="Georgia"/>
                <a:cs typeface="Georgia"/>
              </a:rPr>
              <a:t>Must the district conduct an initial evaluation just because the parent requests one?</a:t>
            </a:r>
            <a:endParaRPr lang="en-US" sz="2800" b="1" dirty="0" smtClean="0">
              <a:solidFill>
                <a:srgbClr val="00467F"/>
              </a:solidFill>
              <a:latin typeface="+mn-lt"/>
            </a:endParaRPr>
          </a:p>
          <a:p>
            <a:pPr eaLnBrk="1" hangingPunct="1">
              <a:buNone/>
            </a:pPr>
            <a:endParaRPr lang="en-US" sz="2800" dirty="0" smtClean="0">
              <a:solidFill>
                <a:schemeClr val="tx1"/>
              </a:solidFill>
              <a:latin typeface="+mn-lt"/>
              <a:ea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609600"/>
            <a:ext cx="7543800" cy="5170646"/>
          </a:xfrm>
          <a:prstGeom prst="rect">
            <a:avLst/>
          </a:prstGeom>
        </p:spPr>
        <p:txBody>
          <a:bodyPr wrap="square">
            <a:spAutoFit/>
          </a:bodyPr>
          <a:lstStyle/>
          <a:p>
            <a:pPr algn="just"/>
            <a:r>
              <a:rPr lang="en-US" sz="3200" i="1" dirty="0" smtClean="0">
                <a:latin typeface="+mn-lt"/>
                <a:ea typeface="Times New Roman" pitchFamily="18" charset="0"/>
                <a:cs typeface="Arial" charset="0"/>
              </a:rPr>
              <a:t>Letter to McKethan</a:t>
            </a:r>
            <a:r>
              <a:rPr lang="en-US" sz="3200" dirty="0" smtClean="0">
                <a:latin typeface="+mn-lt"/>
                <a:ea typeface="Times New Roman" pitchFamily="18" charset="0"/>
                <a:cs typeface="Arial" charset="0"/>
              </a:rPr>
              <a:t>, 25 IDELR 295 (OCR 1996)</a:t>
            </a:r>
          </a:p>
          <a:p>
            <a:pPr algn="just"/>
            <a:endParaRPr lang="en-US" sz="1000" dirty="0" smtClean="0">
              <a:latin typeface="+mn-lt"/>
              <a:ea typeface="Times New Roman" pitchFamily="18" charset="0"/>
              <a:cs typeface="Arial" charset="0"/>
            </a:endParaRPr>
          </a:p>
          <a:p>
            <a:pPr algn="just"/>
            <a:r>
              <a:rPr lang="en-US" sz="3200" dirty="0" smtClean="0">
                <a:latin typeface="+mn-lt"/>
                <a:cs typeface="Arial" charset="0"/>
              </a:rPr>
              <a:t>“… by rejecting the services developed under the IDEA, the parent would essentially be rejecting what would be offered under Section 504.  The parent could not compel the district to develop an IEP under Section 504 as that effectively happened when the school followed the IDEA requirements.”</a:t>
            </a:r>
            <a:endParaRPr lang="en-US" sz="3200" dirty="0">
              <a:latin typeface="+mn-lt"/>
            </a:endParaRP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609600"/>
            <a:ext cx="8153400" cy="4524315"/>
          </a:xfrm>
          <a:prstGeom prst="rect">
            <a:avLst/>
          </a:prstGeom>
        </p:spPr>
        <p:txBody>
          <a:bodyPr wrap="square">
            <a:spAutoFit/>
          </a:bodyPr>
          <a:lstStyle/>
          <a:p>
            <a:pPr algn="just"/>
            <a:r>
              <a:rPr lang="en-US" sz="3200" i="1" dirty="0" smtClean="0">
                <a:latin typeface="+mn-lt"/>
                <a:ea typeface="Times New Roman" pitchFamily="18" charset="0"/>
                <a:cs typeface="Arial" charset="0"/>
              </a:rPr>
              <a:t>A.M. v. Lone Jack C-6 School District, </a:t>
            </a:r>
            <a:r>
              <a:rPr lang="en-US" sz="3200" dirty="0" smtClean="0">
                <a:latin typeface="+mn-lt"/>
                <a:ea typeface="Times New Roman" pitchFamily="18" charset="0"/>
                <a:cs typeface="Arial" charset="0"/>
              </a:rPr>
              <a:t>No. 11-CV-1072-DW-W (W.D. MO. 2012) (Order of March 1, 2012)</a:t>
            </a:r>
          </a:p>
          <a:p>
            <a:pPr algn="just"/>
            <a:endParaRPr lang="en-US" sz="3200" dirty="0" smtClean="0">
              <a:latin typeface="+mn-lt"/>
              <a:ea typeface="Times New Roman" pitchFamily="18" charset="0"/>
              <a:cs typeface="Arial" charset="0"/>
            </a:endParaRPr>
          </a:p>
          <a:p>
            <a:pPr algn="just"/>
            <a:r>
              <a:rPr lang="en-US" sz="3200" dirty="0" smtClean="0">
                <a:latin typeface="+mn-lt"/>
                <a:cs typeface="Arial" charset="0"/>
              </a:rPr>
              <a:t>“The Court finds </a:t>
            </a:r>
            <a:r>
              <a:rPr lang="en-US" sz="3200" i="1" dirty="0" smtClean="0">
                <a:latin typeface="+mn-lt"/>
                <a:cs typeface="Arial" charset="0"/>
              </a:rPr>
              <a:t>Letter to McKethan</a:t>
            </a:r>
            <a:r>
              <a:rPr lang="en-US" sz="3200" dirty="0" smtClean="0">
                <a:latin typeface="+mn-lt"/>
                <a:cs typeface="Arial" charset="0"/>
              </a:rPr>
              <a:t> persuasive, and finds that the Plaintiffs’ revocation of services under IDEA was tantamount to revocation under §504 and the ADA.”</a:t>
            </a:r>
            <a:endParaRPr lang="en-US" sz="3200" dirty="0">
              <a:latin typeface="+mn-lt"/>
            </a:endParaRP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381000" y="685800"/>
            <a:ext cx="8305800" cy="5257800"/>
          </a:xfrm>
        </p:spPr>
        <p:txBody>
          <a:bodyPr/>
          <a:lstStyle/>
          <a:p>
            <a:pPr marL="0" indent="0" algn="just" eaLnBrk="1" hangingPunct="1">
              <a:buNone/>
            </a:pPr>
            <a:r>
              <a:rPr lang="en-US" sz="3400" i="1" dirty="0" smtClean="0">
                <a:solidFill>
                  <a:schemeClr val="tx1"/>
                </a:solidFill>
                <a:latin typeface="+mn-lt"/>
                <a:ea typeface="Times New Roman" pitchFamily="18" charset="0"/>
                <a:cs typeface="Arial" charset="0"/>
              </a:rPr>
              <a:t>B.K. v. Douglas County Sch. Dist. RE-1</a:t>
            </a:r>
            <a:r>
              <a:rPr lang="en-US" sz="3400" dirty="0" smtClean="0">
                <a:solidFill>
                  <a:schemeClr val="tx1"/>
                </a:solidFill>
                <a:latin typeface="+mn-lt"/>
                <a:ea typeface="Times New Roman" pitchFamily="18" charset="0"/>
                <a:cs typeface="Arial" charset="0"/>
              </a:rPr>
              <a:t>, 60 IDELR 221 (D.C. Colorado 2013)</a:t>
            </a:r>
          </a:p>
          <a:p>
            <a:pPr eaLnBrk="1" hangingPunct="1">
              <a:buNone/>
            </a:pPr>
            <a:endParaRPr lang="en-US" sz="2000" dirty="0" smtClean="0">
              <a:solidFill>
                <a:schemeClr val="tx1"/>
              </a:solidFill>
              <a:latin typeface="+mn-lt"/>
              <a:ea typeface="Times New Roman" pitchFamily="18" charset="0"/>
              <a:cs typeface="Arial" charset="0"/>
            </a:endParaRPr>
          </a:p>
          <a:p>
            <a:pPr marL="0" algn="just" eaLnBrk="1" hangingPunct="1">
              <a:spcBef>
                <a:spcPts val="0"/>
              </a:spcBef>
              <a:buNone/>
            </a:pPr>
            <a:r>
              <a:rPr lang="en-US" sz="3400" dirty="0" smtClean="0">
                <a:solidFill>
                  <a:schemeClr val="tx1"/>
                </a:solidFill>
                <a:latin typeface="+mn-lt"/>
                <a:ea typeface="Times New Roman" pitchFamily="18" charset="0"/>
                <a:cs typeface="Arial" charset="0"/>
              </a:rPr>
              <a:t>Parent rejected IEP and withdrew consent for IDEA services.  District could defend itself from a disability discrimination claim under 504 and the ADA because it had convened a 504 meeting and developed a 504 plan basically the same as the IEP</a:t>
            </a:r>
          </a:p>
          <a:p>
            <a:pPr marL="0" algn="just" eaLnBrk="1" hangingPunct="1">
              <a:buNone/>
            </a:pPr>
            <a:endParaRPr lang="en-US" sz="3600" dirty="0" smtClean="0">
              <a:solidFill>
                <a:schemeClr val="tx1"/>
              </a:solidFill>
              <a:latin typeface="+mn-lt"/>
              <a:ea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381000" y="685800"/>
            <a:ext cx="8305800" cy="4724400"/>
          </a:xfrm>
        </p:spPr>
        <p:txBody>
          <a:bodyPr/>
          <a:lstStyle/>
          <a:p>
            <a:pPr marL="0" indent="0" eaLnBrk="1" hangingPunct="1">
              <a:buNone/>
            </a:pPr>
            <a:r>
              <a:rPr lang="en-US" sz="3400" i="1" dirty="0" smtClean="0">
                <a:solidFill>
                  <a:schemeClr val="tx1"/>
                </a:solidFill>
                <a:latin typeface="+mn-lt"/>
                <a:ea typeface="Times New Roman" pitchFamily="18" charset="0"/>
                <a:cs typeface="Arial" charset="0"/>
              </a:rPr>
              <a:t>Northampton Area Sch. Dist.</a:t>
            </a:r>
            <a:r>
              <a:rPr lang="en-US" sz="3400" dirty="0" smtClean="0">
                <a:solidFill>
                  <a:schemeClr val="tx1"/>
                </a:solidFill>
                <a:latin typeface="+mn-lt"/>
                <a:ea typeface="Times New Roman" pitchFamily="18" charset="0"/>
                <a:cs typeface="Arial" charset="0"/>
              </a:rPr>
              <a:t>, 63 IDELR 89 (SEA PA 2014)</a:t>
            </a:r>
          </a:p>
          <a:p>
            <a:pPr eaLnBrk="1" hangingPunct="1">
              <a:buNone/>
            </a:pPr>
            <a:endParaRPr lang="en-US" sz="3400" dirty="0" smtClean="0">
              <a:solidFill>
                <a:schemeClr val="tx1"/>
              </a:solidFill>
              <a:latin typeface="+mn-lt"/>
              <a:ea typeface="Times New Roman" pitchFamily="18" charset="0"/>
              <a:cs typeface="Arial" charset="0"/>
            </a:endParaRPr>
          </a:p>
          <a:p>
            <a:pPr marL="0" algn="just" eaLnBrk="1" hangingPunct="1">
              <a:buNone/>
            </a:pPr>
            <a:r>
              <a:rPr lang="en-US" sz="3400" dirty="0" smtClean="0">
                <a:solidFill>
                  <a:schemeClr val="tx1"/>
                </a:solidFill>
                <a:latin typeface="+mn-lt"/>
                <a:ea typeface="Times New Roman" pitchFamily="18" charset="0"/>
                <a:cs typeface="Arial" charset="0"/>
              </a:rPr>
              <a:t>District’s duties under 504 are independent from its IDEA obligations.</a:t>
            </a:r>
          </a:p>
          <a:p>
            <a:pPr marL="0" algn="just" eaLnBrk="1" hangingPunct="1">
              <a:buNone/>
            </a:pPr>
            <a:endParaRPr lang="en-US" sz="3600" dirty="0" smtClean="0">
              <a:solidFill>
                <a:schemeClr val="tx1"/>
              </a:solidFill>
              <a:latin typeface="+mn-lt"/>
              <a:ea typeface="Times New Roman" pitchFamily="18" charset="0"/>
              <a:cs typeface="Arial" charset="0"/>
            </a:endParaRPr>
          </a:p>
        </p:txBody>
      </p:sp>
    </p:spTree>
    <p:extLst>
      <p:ext uri="{BB962C8B-B14F-4D97-AF65-F5344CB8AC3E}">
        <p14:creationId xmlns:p14="http://schemas.microsoft.com/office/powerpoint/2010/main" val="65040029"/>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381000" y="685800"/>
            <a:ext cx="8305800" cy="4724400"/>
          </a:xfrm>
        </p:spPr>
        <p:txBody>
          <a:bodyPr/>
          <a:lstStyle/>
          <a:p>
            <a:pPr marL="0" algn="just" eaLnBrk="1" hangingPunct="1">
              <a:buNone/>
            </a:pPr>
            <a:r>
              <a:rPr lang="en-US" sz="3400" dirty="0" smtClean="0">
                <a:solidFill>
                  <a:schemeClr val="tx1"/>
                </a:solidFill>
                <a:latin typeface="+mn-lt"/>
                <a:ea typeface="Times New Roman" pitchFamily="18" charset="0"/>
                <a:cs typeface="Arial" charset="0"/>
              </a:rPr>
              <a:t>Parent consent not required before review of existing data (initial or reevaluation).</a:t>
            </a:r>
          </a:p>
          <a:p>
            <a:pPr eaLnBrk="1" hangingPunct="1">
              <a:buNone/>
            </a:pPr>
            <a:r>
              <a:rPr lang="en-US" sz="3400" dirty="0" smtClean="0">
                <a:solidFill>
                  <a:schemeClr val="tx1"/>
                </a:solidFill>
                <a:latin typeface="+mn-lt"/>
                <a:ea typeface="Times New Roman" pitchFamily="18" charset="0"/>
                <a:cs typeface="Arial" charset="0"/>
              </a:rPr>
              <a:t>Reg. 300.300</a:t>
            </a:r>
          </a:p>
          <a:p>
            <a:pPr eaLnBrk="1" hangingPunct="1">
              <a:buNone/>
            </a:pPr>
            <a:endParaRPr lang="en-US" sz="3400" dirty="0" smtClean="0">
              <a:solidFill>
                <a:schemeClr val="tx1"/>
              </a:solidFill>
              <a:latin typeface="+mn-lt"/>
              <a:ea typeface="Times New Roman" pitchFamily="18" charset="0"/>
              <a:cs typeface="Arial" charset="0"/>
            </a:endParaRPr>
          </a:p>
          <a:p>
            <a:pPr marL="0" algn="just" eaLnBrk="1" hangingPunct="1">
              <a:spcBef>
                <a:spcPts val="0"/>
              </a:spcBef>
              <a:buNone/>
            </a:pPr>
            <a:r>
              <a:rPr lang="en-US" sz="3400" dirty="0" smtClean="0">
                <a:solidFill>
                  <a:schemeClr val="tx1"/>
                </a:solidFill>
                <a:latin typeface="+mn-lt"/>
                <a:ea typeface="Times New Roman" pitchFamily="18" charset="0"/>
                <a:cs typeface="Arial" charset="0"/>
              </a:rPr>
              <a:t>Parent consent not required to administer test or evaluation administered to all students (example:   TAKS).</a:t>
            </a:r>
          </a:p>
          <a:p>
            <a:pPr marL="0" algn="just" eaLnBrk="1" hangingPunct="1">
              <a:buNone/>
            </a:pPr>
            <a:r>
              <a:rPr lang="en-US" sz="3400" dirty="0" smtClean="0">
                <a:solidFill>
                  <a:schemeClr val="tx1"/>
                </a:solidFill>
                <a:latin typeface="+mn-lt"/>
                <a:ea typeface="Times New Roman" pitchFamily="18" charset="0"/>
                <a:cs typeface="Arial" charset="0"/>
              </a:rPr>
              <a:t>Reg. 300.300</a:t>
            </a:r>
          </a:p>
          <a:p>
            <a:pPr marL="0" algn="just" eaLnBrk="1" hangingPunct="1">
              <a:buNone/>
            </a:pPr>
            <a:endParaRPr lang="en-US" sz="3600" dirty="0" smtClean="0">
              <a:solidFill>
                <a:schemeClr val="tx1"/>
              </a:solidFill>
              <a:latin typeface="+mn-lt"/>
              <a:ea typeface="Times New Roman" pitchFamily="18" charset="0"/>
              <a:cs typeface="Arial" charset="0"/>
            </a:endParaRPr>
          </a:p>
        </p:txBody>
      </p:sp>
    </p:spTree>
    <p:extLst>
      <p:ext uri="{BB962C8B-B14F-4D97-AF65-F5344CB8AC3E}">
        <p14:creationId xmlns:p14="http://schemas.microsoft.com/office/powerpoint/2010/main" val="1765442849"/>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762000" y="457200"/>
            <a:ext cx="7696200" cy="5334000"/>
          </a:xfrm>
        </p:spPr>
        <p:txBody>
          <a:bodyPr/>
          <a:lstStyle/>
          <a:p>
            <a:pPr marL="0" indent="0" algn="just" eaLnBrk="1" hangingPunct="1">
              <a:buNone/>
            </a:pPr>
            <a:r>
              <a:rPr lang="en-US" sz="3600" i="1" dirty="0" smtClean="0">
                <a:solidFill>
                  <a:srgbClr val="00467F"/>
                </a:solidFill>
                <a:latin typeface="Georgia"/>
                <a:cs typeface="Georgia"/>
              </a:rPr>
              <a:t>Letter to Baumtrog</a:t>
            </a:r>
            <a:r>
              <a:rPr lang="en-US" sz="3600" dirty="0" smtClean="0">
                <a:solidFill>
                  <a:srgbClr val="00467F"/>
                </a:solidFill>
                <a:latin typeface="Georgia"/>
                <a:cs typeface="Georgia"/>
              </a:rPr>
              <a:t>, 39 IDELR 159 (OSEP 2002)</a:t>
            </a:r>
          </a:p>
          <a:p>
            <a:pPr eaLnBrk="1" hangingPunct="1">
              <a:buNone/>
            </a:pPr>
            <a:endParaRPr lang="en-US" sz="2600" dirty="0" smtClean="0">
              <a:solidFill>
                <a:srgbClr val="00467F"/>
              </a:solidFill>
              <a:latin typeface="Georgia"/>
            </a:endParaRPr>
          </a:p>
          <a:p>
            <a:pPr marL="0" eaLnBrk="1" hangingPunct="1">
              <a:buNone/>
            </a:pPr>
            <a:r>
              <a:rPr lang="en-US" sz="3200" dirty="0" smtClean="0">
                <a:solidFill>
                  <a:srgbClr val="00467F"/>
                </a:solidFill>
                <a:latin typeface="Georgia"/>
              </a:rPr>
              <a:t>Evaluation includes a review of existing evaluation data:</a:t>
            </a:r>
          </a:p>
          <a:p>
            <a:pPr marL="0" eaLnBrk="1" hangingPunct="1">
              <a:buNone/>
            </a:pPr>
            <a:endParaRPr lang="en-US" sz="1000" dirty="0" smtClean="0">
              <a:solidFill>
                <a:srgbClr val="00467F"/>
              </a:solidFill>
              <a:latin typeface="Georgia"/>
            </a:endParaRPr>
          </a:p>
          <a:p>
            <a:pPr algn="just" eaLnBrk="1" hangingPunct="1">
              <a:spcBef>
                <a:spcPts val="1200"/>
              </a:spcBef>
              <a:buFont typeface="Arial" pitchFamily="34" charset="0"/>
              <a:buChar char="•"/>
            </a:pPr>
            <a:r>
              <a:rPr lang="en-US" sz="3200" dirty="0" smtClean="0">
                <a:solidFill>
                  <a:schemeClr val="tx1"/>
                </a:solidFill>
                <a:latin typeface="+mn-lt"/>
                <a:ea typeface="Times New Roman" pitchFamily="18" charset="0"/>
                <a:cs typeface="Arial" charset="0"/>
              </a:rPr>
              <a:t>Evaluations/information from parent;</a:t>
            </a:r>
          </a:p>
          <a:p>
            <a:pPr algn="just" eaLnBrk="1" hangingPunct="1">
              <a:buFont typeface="Arial" pitchFamily="34" charset="0"/>
              <a:buChar char="•"/>
            </a:pPr>
            <a:r>
              <a:rPr lang="en-US" sz="3200" dirty="0" smtClean="0">
                <a:solidFill>
                  <a:schemeClr val="tx1"/>
                </a:solidFill>
                <a:latin typeface="+mn-lt"/>
                <a:ea typeface="Times New Roman" pitchFamily="18" charset="0"/>
                <a:cs typeface="Arial" charset="0"/>
              </a:rPr>
              <a:t>Staff observations;</a:t>
            </a:r>
          </a:p>
          <a:p>
            <a:pPr algn="just" eaLnBrk="1" hangingPunct="1">
              <a:buFont typeface="Arial" pitchFamily="34" charset="0"/>
              <a:buChar char="•"/>
            </a:pPr>
            <a:r>
              <a:rPr lang="en-US" sz="3200" dirty="0" smtClean="0">
                <a:solidFill>
                  <a:schemeClr val="tx1"/>
                </a:solidFill>
                <a:latin typeface="+mn-lt"/>
                <a:ea typeface="Times New Roman" pitchFamily="18" charset="0"/>
                <a:cs typeface="Arial" charset="0"/>
              </a:rPr>
              <a:t>Classroom, local and state assessments and classroom observations.</a:t>
            </a: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762000" y="990600"/>
            <a:ext cx="7696200" cy="4724400"/>
          </a:xfrm>
        </p:spPr>
        <p:txBody>
          <a:bodyPr/>
          <a:lstStyle/>
          <a:p>
            <a:pPr marL="0" eaLnBrk="1" hangingPunct="1">
              <a:buNone/>
            </a:pPr>
            <a:r>
              <a:rPr lang="en-US" sz="3600" dirty="0" smtClean="0">
                <a:solidFill>
                  <a:srgbClr val="00467F"/>
                </a:solidFill>
                <a:latin typeface="Georgia"/>
              </a:rPr>
              <a:t>To determine:</a:t>
            </a:r>
          </a:p>
          <a:p>
            <a:pPr marL="0" eaLnBrk="1" hangingPunct="1">
              <a:buNone/>
            </a:pPr>
            <a:endParaRPr lang="en-US" sz="1000" dirty="0" smtClean="0">
              <a:solidFill>
                <a:srgbClr val="00467F"/>
              </a:solidFill>
              <a:latin typeface="Georgia"/>
            </a:endParaRPr>
          </a:p>
          <a:p>
            <a:pPr algn="just" eaLnBrk="1" hangingPunct="1">
              <a:spcBef>
                <a:spcPts val="1200"/>
              </a:spcBef>
              <a:buFont typeface="Arial" pitchFamily="34" charset="0"/>
              <a:buChar char="•"/>
            </a:pPr>
            <a:r>
              <a:rPr lang="en-US" sz="3600" dirty="0" smtClean="0">
                <a:solidFill>
                  <a:schemeClr val="tx1"/>
                </a:solidFill>
                <a:latin typeface="+mn-lt"/>
                <a:ea typeface="Times New Roman" pitchFamily="18" charset="0"/>
                <a:cs typeface="Arial" charset="0"/>
              </a:rPr>
              <a:t>Disability;</a:t>
            </a:r>
          </a:p>
          <a:p>
            <a:pPr algn="just" eaLnBrk="1" hangingPunct="1">
              <a:buFont typeface="Arial" pitchFamily="34" charset="0"/>
              <a:buChar char="•"/>
            </a:pPr>
            <a:r>
              <a:rPr lang="en-US" sz="3600" dirty="0" smtClean="0">
                <a:solidFill>
                  <a:schemeClr val="tx1"/>
                </a:solidFill>
                <a:latin typeface="+mn-lt"/>
                <a:ea typeface="Times New Roman" pitchFamily="18" charset="0"/>
                <a:cs typeface="Arial" charset="0"/>
              </a:rPr>
              <a:t>Educational needs;</a:t>
            </a:r>
          </a:p>
          <a:p>
            <a:pPr algn="just" eaLnBrk="1" hangingPunct="1">
              <a:buFont typeface="Arial" pitchFamily="34" charset="0"/>
              <a:buChar char="•"/>
            </a:pPr>
            <a:r>
              <a:rPr lang="en-US" sz="3600" dirty="0" smtClean="0">
                <a:solidFill>
                  <a:schemeClr val="tx1"/>
                </a:solidFill>
                <a:latin typeface="+mn-lt"/>
                <a:ea typeface="Times New Roman" pitchFamily="18" charset="0"/>
                <a:cs typeface="Arial" charset="0"/>
              </a:rPr>
              <a:t>Present levels of performance;</a:t>
            </a:r>
          </a:p>
          <a:p>
            <a:pPr algn="just" eaLnBrk="1" hangingPunct="1">
              <a:buFont typeface="Arial" pitchFamily="34" charset="0"/>
              <a:buChar char="•"/>
            </a:pPr>
            <a:r>
              <a:rPr lang="en-US" sz="3600" dirty="0" smtClean="0">
                <a:solidFill>
                  <a:schemeClr val="tx1"/>
                </a:solidFill>
                <a:latin typeface="+mn-lt"/>
                <a:ea typeface="Times New Roman" pitchFamily="18" charset="0"/>
                <a:cs typeface="Arial" charset="0"/>
              </a:rPr>
              <a:t>Educational services.</a:t>
            </a: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838200" y="1295400"/>
            <a:ext cx="7391400" cy="1828800"/>
          </a:xfrm>
        </p:spPr>
        <p:txBody>
          <a:bodyPr/>
          <a:lstStyle/>
          <a:p>
            <a:pPr algn="ctr" eaLnBrk="1" hangingPunct="1">
              <a:buNone/>
            </a:pPr>
            <a:r>
              <a:rPr lang="en-US" sz="3600" b="1" dirty="0" smtClean="0">
                <a:solidFill>
                  <a:srgbClr val="00467F"/>
                </a:solidFill>
                <a:latin typeface="Georgia"/>
                <a:cs typeface="Georgia"/>
              </a:rPr>
              <a:t>Who chooses evaluation, instruments &amp; strategies?</a:t>
            </a:r>
          </a:p>
          <a:p>
            <a:pPr algn="ctr" eaLnBrk="1" hangingPunct="1">
              <a:buNone/>
            </a:pPr>
            <a:endParaRPr lang="en-US" sz="3600" b="1" dirty="0">
              <a:solidFill>
                <a:srgbClr val="00467F"/>
              </a:solidFill>
              <a:latin typeface="Georgia"/>
              <a:cs typeface="Georgia"/>
            </a:endParaRPr>
          </a:p>
          <a:p>
            <a:pPr algn="ctr" eaLnBrk="1" hangingPunct="1">
              <a:buNone/>
            </a:pPr>
            <a:r>
              <a:rPr lang="en-US" sz="3600" b="1" dirty="0" smtClean="0">
                <a:solidFill>
                  <a:srgbClr val="00467F"/>
                </a:solidFill>
                <a:latin typeface="Georgia"/>
                <a:cs typeface="Georgia"/>
              </a:rPr>
              <a:t>  District chooses.</a:t>
            </a:r>
          </a:p>
          <a:p>
            <a:pPr algn="ctr" eaLnBrk="1" hangingPunct="1">
              <a:buNone/>
            </a:pPr>
            <a:endParaRPr lang="en-US" sz="3600" dirty="0" smtClean="0">
              <a:solidFill>
                <a:srgbClr val="00467F"/>
              </a:solidFill>
              <a:latin typeface="Georgia"/>
              <a:cs typeface="Georgia"/>
            </a:endParaRPr>
          </a:p>
          <a:p>
            <a:pPr algn="ctr" eaLnBrk="1" hangingPunct="1">
              <a:buNone/>
            </a:pPr>
            <a:r>
              <a:rPr lang="en-US" sz="3600" dirty="0" smtClean="0">
                <a:solidFill>
                  <a:srgbClr val="00467F"/>
                </a:solidFill>
                <a:latin typeface="Georgia"/>
                <a:cs typeface="Georgia"/>
              </a:rPr>
              <a:t>Reg. 300.305(c)</a:t>
            </a:r>
          </a:p>
          <a:p>
            <a:pPr algn="ctr" eaLnBrk="1" hangingPunct="1">
              <a:buNone/>
            </a:pPr>
            <a:endParaRPr lang="en-US" sz="3200" dirty="0" smtClean="0">
              <a:solidFill>
                <a:srgbClr val="00467F"/>
              </a:solidFill>
              <a:latin typeface="Georgia"/>
              <a:ea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905000"/>
            <a:ext cx="7772400" cy="1938992"/>
          </a:xfrm>
        </p:spPr>
        <p:txBody>
          <a:bodyPr/>
          <a:lstStyle/>
          <a:p>
            <a:pPr algn="ctr"/>
            <a:r>
              <a:rPr lang="en-US" dirty="0" smtClean="0"/>
              <a:t>What ARE THE REQUIREMENTS FOR an evaluation?</a:t>
            </a:r>
            <a:endParaRPr lang="en-US" dirty="0"/>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457200" y="304800"/>
            <a:ext cx="7924800" cy="5334000"/>
          </a:xfrm>
        </p:spPr>
        <p:txBody>
          <a:bodyPr/>
          <a:lstStyle/>
          <a:p>
            <a:pPr eaLnBrk="1" hangingPunct="1">
              <a:buNone/>
            </a:pPr>
            <a:endParaRPr lang="en-US" sz="2600" dirty="0" smtClean="0">
              <a:solidFill>
                <a:srgbClr val="00467F"/>
              </a:solidFill>
              <a:latin typeface="Georgia"/>
            </a:endParaRPr>
          </a:p>
          <a:p>
            <a:pPr algn="just" eaLnBrk="1" hangingPunct="1">
              <a:spcBef>
                <a:spcPts val="600"/>
              </a:spcBef>
              <a:buFont typeface="Arial" pitchFamily="34" charset="0"/>
              <a:buChar char="•"/>
            </a:pPr>
            <a:r>
              <a:rPr lang="en-US" sz="3600" dirty="0" smtClean="0">
                <a:solidFill>
                  <a:schemeClr val="tx1"/>
                </a:solidFill>
                <a:latin typeface="+mn-lt"/>
                <a:ea typeface="Times New Roman" pitchFamily="18" charset="0"/>
                <a:cs typeface="Arial" charset="0"/>
              </a:rPr>
              <a:t>A variety of assessment tools and strategies.</a:t>
            </a:r>
          </a:p>
          <a:p>
            <a:pPr marL="0" indent="0" algn="just" eaLnBrk="1" hangingPunct="1">
              <a:spcBef>
                <a:spcPts val="600"/>
              </a:spcBef>
              <a:buNone/>
            </a:pPr>
            <a:endParaRPr lang="en-US" sz="1000" dirty="0" smtClean="0">
              <a:solidFill>
                <a:schemeClr val="tx1"/>
              </a:solidFill>
              <a:latin typeface="+mn-lt"/>
              <a:ea typeface="Times New Roman" pitchFamily="18" charset="0"/>
              <a:cs typeface="Arial" charset="0"/>
            </a:endParaRPr>
          </a:p>
          <a:p>
            <a:pPr algn="just" eaLnBrk="1" hangingPunct="1">
              <a:spcBef>
                <a:spcPts val="600"/>
              </a:spcBef>
              <a:buFont typeface="Arial" pitchFamily="34" charset="0"/>
              <a:buChar char="•"/>
            </a:pPr>
            <a:r>
              <a:rPr lang="en-US" sz="3600" dirty="0" smtClean="0">
                <a:solidFill>
                  <a:schemeClr val="tx1"/>
                </a:solidFill>
                <a:latin typeface="+mn-lt"/>
                <a:ea typeface="Times New Roman" pitchFamily="18" charset="0"/>
                <a:cs typeface="Arial" charset="0"/>
              </a:rPr>
              <a:t>That gather relevant functional, developmental and academic information about the student.</a:t>
            </a:r>
          </a:p>
          <a:p>
            <a:pPr marL="0" indent="0" algn="just" eaLnBrk="1" hangingPunct="1">
              <a:spcBef>
                <a:spcPts val="600"/>
              </a:spcBef>
              <a:buNone/>
            </a:pPr>
            <a:endParaRPr lang="en-US" sz="1000" dirty="0" smtClean="0">
              <a:solidFill>
                <a:schemeClr val="tx1"/>
              </a:solidFill>
              <a:latin typeface="+mn-lt"/>
              <a:ea typeface="Times New Roman" pitchFamily="18" charset="0"/>
              <a:cs typeface="Arial" charset="0"/>
            </a:endParaRPr>
          </a:p>
          <a:p>
            <a:pPr algn="just" eaLnBrk="1" hangingPunct="1">
              <a:spcBef>
                <a:spcPts val="600"/>
              </a:spcBef>
              <a:buFont typeface="Arial" pitchFamily="34" charset="0"/>
              <a:buChar char="•"/>
            </a:pPr>
            <a:r>
              <a:rPr lang="en-US" sz="3600" dirty="0" smtClean="0">
                <a:solidFill>
                  <a:schemeClr val="tx1"/>
                </a:solidFill>
                <a:latin typeface="+mn-lt"/>
                <a:ea typeface="Times New Roman" pitchFamily="18" charset="0"/>
                <a:cs typeface="Arial" charset="0"/>
              </a:rPr>
              <a:t>Includes information from the parent.</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914400" y="914400"/>
            <a:ext cx="7315200" cy="4724400"/>
          </a:xfrm>
        </p:spPr>
        <p:txBody>
          <a:bodyPr/>
          <a:lstStyle/>
          <a:p>
            <a:pPr algn="ctr" eaLnBrk="1" hangingPunct="1">
              <a:buNone/>
            </a:pPr>
            <a:r>
              <a:rPr lang="en-US" sz="3600" dirty="0" smtClean="0">
                <a:solidFill>
                  <a:srgbClr val="00467F"/>
                </a:solidFill>
                <a:latin typeface="Georgia"/>
                <a:cs typeface="Georgia"/>
              </a:rPr>
              <a:t>No. If the district does NOT suspect the student has a disability and needs special education, it may deny the request.  But whenever a parent request for any evaluation is denied…</a:t>
            </a:r>
          </a:p>
          <a:p>
            <a:pPr algn="ctr" eaLnBrk="1" hangingPunct="1">
              <a:buNone/>
            </a:pPr>
            <a:endParaRPr lang="en-US" sz="2800" dirty="0" smtClean="0">
              <a:solidFill>
                <a:srgbClr val="00467F"/>
              </a:solidFill>
              <a:latin typeface="+mn-lt"/>
            </a:endParaRPr>
          </a:p>
          <a:p>
            <a:pPr eaLnBrk="1" hangingPunct="1">
              <a:buNone/>
            </a:pPr>
            <a:endParaRPr lang="en-US" sz="2800" dirty="0" smtClean="0">
              <a:solidFill>
                <a:schemeClr val="tx1"/>
              </a:solidFill>
              <a:latin typeface="+mn-lt"/>
              <a:ea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457200" y="0"/>
            <a:ext cx="7924800" cy="5867400"/>
          </a:xfrm>
        </p:spPr>
        <p:txBody>
          <a:bodyPr/>
          <a:lstStyle/>
          <a:p>
            <a:pPr eaLnBrk="1" hangingPunct="1">
              <a:buNone/>
            </a:pPr>
            <a:endParaRPr lang="en-US" sz="2600" dirty="0" smtClean="0">
              <a:solidFill>
                <a:srgbClr val="00467F"/>
              </a:solidFill>
              <a:latin typeface="Georgia"/>
            </a:endParaRPr>
          </a:p>
          <a:p>
            <a:pPr algn="just" eaLnBrk="1" hangingPunct="1">
              <a:spcBef>
                <a:spcPts val="600"/>
              </a:spcBef>
              <a:buFont typeface="Arial" pitchFamily="34" charset="0"/>
              <a:buChar char="•"/>
            </a:pPr>
            <a:r>
              <a:rPr lang="en-US" sz="3600" dirty="0" smtClean="0">
                <a:solidFill>
                  <a:schemeClr val="tx1"/>
                </a:solidFill>
                <a:latin typeface="+mn-lt"/>
                <a:ea typeface="Times New Roman" pitchFamily="18" charset="0"/>
                <a:cs typeface="Arial" charset="0"/>
              </a:rPr>
              <a:t>May NOT consist of a single measure or instrument only;</a:t>
            </a:r>
          </a:p>
          <a:p>
            <a:pPr marL="0" indent="0" algn="just" eaLnBrk="1" hangingPunct="1">
              <a:spcBef>
                <a:spcPts val="600"/>
              </a:spcBef>
              <a:buNone/>
            </a:pPr>
            <a:endParaRPr lang="en-US" sz="1000" dirty="0" smtClean="0">
              <a:solidFill>
                <a:schemeClr val="tx1"/>
              </a:solidFill>
              <a:latin typeface="+mn-lt"/>
              <a:ea typeface="Times New Roman" pitchFamily="18" charset="0"/>
              <a:cs typeface="Arial" charset="0"/>
            </a:endParaRPr>
          </a:p>
          <a:p>
            <a:pPr algn="just" eaLnBrk="1" hangingPunct="1">
              <a:spcBef>
                <a:spcPts val="600"/>
              </a:spcBef>
              <a:buFont typeface="Arial" pitchFamily="34" charset="0"/>
              <a:buChar char="•"/>
            </a:pPr>
            <a:r>
              <a:rPr lang="en-US" sz="3600" dirty="0" smtClean="0">
                <a:solidFill>
                  <a:schemeClr val="tx1"/>
                </a:solidFill>
                <a:latin typeface="+mn-lt"/>
                <a:ea typeface="Times New Roman" pitchFamily="18" charset="0"/>
                <a:cs typeface="Arial" charset="0"/>
              </a:rPr>
              <a:t>Technically sound;</a:t>
            </a:r>
          </a:p>
          <a:p>
            <a:pPr marL="0" indent="0" algn="just" eaLnBrk="1" hangingPunct="1">
              <a:spcBef>
                <a:spcPts val="600"/>
              </a:spcBef>
              <a:buNone/>
            </a:pPr>
            <a:endParaRPr lang="en-US" sz="1000" dirty="0" smtClean="0">
              <a:solidFill>
                <a:schemeClr val="tx1"/>
              </a:solidFill>
              <a:latin typeface="+mn-lt"/>
              <a:ea typeface="Times New Roman" pitchFamily="18" charset="0"/>
              <a:cs typeface="Arial" charset="0"/>
            </a:endParaRPr>
          </a:p>
          <a:p>
            <a:pPr algn="just" eaLnBrk="1" hangingPunct="1">
              <a:spcBef>
                <a:spcPts val="600"/>
              </a:spcBef>
              <a:buFont typeface="Arial" pitchFamily="34" charset="0"/>
              <a:buChar char="•"/>
            </a:pPr>
            <a:r>
              <a:rPr lang="en-US" sz="3600" dirty="0" smtClean="0">
                <a:solidFill>
                  <a:schemeClr val="tx1"/>
                </a:solidFill>
                <a:latin typeface="+mn-lt"/>
                <a:ea typeface="Times New Roman" pitchFamily="18" charset="0"/>
                <a:cs typeface="Arial" charset="0"/>
              </a:rPr>
              <a:t>Not racially or culturally biased;</a:t>
            </a:r>
          </a:p>
          <a:p>
            <a:pPr marL="0" indent="0" algn="just" eaLnBrk="1" hangingPunct="1">
              <a:spcBef>
                <a:spcPts val="600"/>
              </a:spcBef>
              <a:buNone/>
            </a:pPr>
            <a:endParaRPr lang="en-US" sz="1000" dirty="0" smtClean="0">
              <a:solidFill>
                <a:schemeClr val="tx1"/>
              </a:solidFill>
              <a:latin typeface="+mn-lt"/>
              <a:ea typeface="Times New Roman" pitchFamily="18" charset="0"/>
              <a:cs typeface="Arial" charset="0"/>
            </a:endParaRPr>
          </a:p>
          <a:p>
            <a:pPr algn="just" eaLnBrk="1" hangingPunct="1">
              <a:spcBef>
                <a:spcPts val="600"/>
              </a:spcBef>
              <a:buFont typeface="Arial" pitchFamily="34" charset="0"/>
              <a:buChar char="•"/>
            </a:pPr>
            <a:r>
              <a:rPr lang="en-US" sz="3600" dirty="0" smtClean="0">
                <a:solidFill>
                  <a:schemeClr val="tx1"/>
                </a:solidFill>
                <a:latin typeface="+mn-lt"/>
                <a:ea typeface="Times New Roman" pitchFamily="18" charset="0"/>
                <a:cs typeface="Arial" charset="0"/>
              </a:rPr>
              <a:t>Provided and administered in native language/mode of communication unless clearly not feasible to do so</a:t>
            </a:r>
            <a:br>
              <a:rPr lang="en-US" sz="3600" dirty="0" smtClean="0">
                <a:solidFill>
                  <a:schemeClr val="tx1"/>
                </a:solidFill>
                <a:latin typeface="+mn-lt"/>
                <a:ea typeface="Times New Roman" pitchFamily="18" charset="0"/>
                <a:cs typeface="Arial" charset="0"/>
              </a:rPr>
            </a:br>
            <a:r>
              <a:rPr lang="en-US" sz="3600" dirty="0" smtClean="0">
                <a:solidFill>
                  <a:schemeClr val="tx1"/>
                </a:solidFill>
                <a:latin typeface="+mn-lt"/>
                <a:ea typeface="Times New Roman" pitchFamily="18" charset="0"/>
                <a:cs typeface="Arial" charset="0"/>
              </a:rPr>
              <a:t> . . . so the results</a:t>
            </a: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457200" y="381000"/>
            <a:ext cx="8305800" cy="5486400"/>
          </a:xfrm>
        </p:spPr>
        <p:txBody>
          <a:bodyPr/>
          <a:lstStyle/>
          <a:p>
            <a:pPr algn="just" eaLnBrk="1" hangingPunct="1">
              <a:spcBef>
                <a:spcPts val="600"/>
              </a:spcBef>
              <a:buFont typeface="Arial" pitchFamily="34" charset="0"/>
              <a:buChar char="•"/>
            </a:pPr>
            <a:r>
              <a:rPr lang="en-US" sz="3400" dirty="0" smtClean="0">
                <a:solidFill>
                  <a:schemeClr val="tx1"/>
                </a:solidFill>
                <a:latin typeface="+mn-lt"/>
                <a:ea typeface="Times New Roman" pitchFamily="18" charset="0"/>
                <a:cs typeface="Arial" charset="0"/>
              </a:rPr>
              <a:t>Will most likely provide accurate information on what student knows and can do academically, developmentally and functionally;</a:t>
            </a:r>
          </a:p>
          <a:p>
            <a:pPr algn="just" eaLnBrk="1" hangingPunct="1">
              <a:spcBef>
                <a:spcPts val="600"/>
              </a:spcBef>
              <a:buFont typeface="Arial" pitchFamily="34" charset="0"/>
              <a:buChar char="•"/>
            </a:pPr>
            <a:r>
              <a:rPr lang="en-US" sz="3400" dirty="0" smtClean="0">
                <a:solidFill>
                  <a:schemeClr val="tx1"/>
                </a:solidFill>
                <a:latin typeface="+mn-lt"/>
                <a:ea typeface="Times New Roman" pitchFamily="18" charset="0"/>
                <a:cs typeface="Arial" charset="0"/>
              </a:rPr>
              <a:t>Valid and reliable instruments;</a:t>
            </a:r>
          </a:p>
          <a:p>
            <a:pPr eaLnBrk="1" hangingPunct="1">
              <a:spcBef>
                <a:spcPts val="600"/>
              </a:spcBef>
              <a:buFont typeface="Arial" pitchFamily="34" charset="0"/>
              <a:buChar char="•"/>
            </a:pPr>
            <a:r>
              <a:rPr lang="en-US" sz="3400" dirty="0" smtClean="0">
                <a:solidFill>
                  <a:schemeClr val="tx1"/>
                </a:solidFill>
                <a:latin typeface="+mn-lt"/>
                <a:ea typeface="Times New Roman" pitchFamily="18" charset="0"/>
                <a:cs typeface="Arial" charset="0"/>
              </a:rPr>
              <a:t>Administered by trained/</a:t>
            </a:r>
            <a:br>
              <a:rPr lang="en-US" sz="3400" dirty="0" smtClean="0">
                <a:solidFill>
                  <a:schemeClr val="tx1"/>
                </a:solidFill>
                <a:latin typeface="+mn-lt"/>
                <a:ea typeface="Times New Roman" pitchFamily="18" charset="0"/>
                <a:cs typeface="Arial" charset="0"/>
              </a:rPr>
            </a:br>
            <a:r>
              <a:rPr lang="en-US" sz="3400" dirty="0" smtClean="0">
                <a:solidFill>
                  <a:schemeClr val="tx1"/>
                </a:solidFill>
                <a:latin typeface="+mn-lt"/>
                <a:ea typeface="Times New Roman" pitchFamily="18" charset="0"/>
                <a:cs typeface="Arial" charset="0"/>
              </a:rPr>
              <a:t>knowledgeable personnel;</a:t>
            </a:r>
          </a:p>
          <a:p>
            <a:pPr eaLnBrk="1" hangingPunct="1">
              <a:spcBef>
                <a:spcPts val="600"/>
              </a:spcBef>
              <a:buFont typeface="Arial" pitchFamily="34" charset="0"/>
              <a:buChar char="•"/>
            </a:pPr>
            <a:r>
              <a:rPr lang="en-US" sz="3400" dirty="0" smtClean="0">
                <a:solidFill>
                  <a:schemeClr val="tx1"/>
                </a:solidFill>
                <a:latin typeface="+mn-lt"/>
                <a:ea typeface="Times New Roman" pitchFamily="18" charset="0"/>
                <a:cs typeface="Arial" charset="0"/>
              </a:rPr>
              <a:t>Include information related to involvement and progress in the general curriculum.</a:t>
            </a:r>
          </a:p>
          <a:p>
            <a:pPr algn="just" eaLnBrk="1" hangingPunct="1">
              <a:spcBef>
                <a:spcPts val="600"/>
              </a:spcBef>
              <a:buFont typeface="Arial" pitchFamily="34" charset="0"/>
              <a:buChar char="•"/>
            </a:pPr>
            <a:endParaRPr lang="en-US" sz="3600" dirty="0" smtClean="0">
              <a:solidFill>
                <a:schemeClr val="tx1"/>
              </a:solidFill>
              <a:latin typeface="+mn-lt"/>
              <a:ea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457200" y="914400"/>
            <a:ext cx="8305800" cy="4724400"/>
          </a:xfrm>
        </p:spPr>
        <p:txBody>
          <a:bodyPr/>
          <a:lstStyle/>
          <a:p>
            <a:pPr algn="just" eaLnBrk="1" hangingPunct="1">
              <a:spcBef>
                <a:spcPts val="600"/>
              </a:spcBef>
              <a:buFont typeface="Arial" pitchFamily="34" charset="0"/>
              <a:buChar char="•"/>
            </a:pPr>
            <a:r>
              <a:rPr lang="en-US" sz="3400" dirty="0" smtClean="0">
                <a:solidFill>
                  <a:schemeClr val="tx1"/>
                </a:solidFill>
                <a:latin typeface="+mn-lt"/>
                <a:ea typeface="Times New Roman" pitchFamily="18" charset="0"/>
                <a:cs typeface="Arial" charset="0"/>
              </a:rPr>
              <a:t>Administered in accordance with producer’s instructions.</a:t>
            </a:r>
          </a:p>
          <a:p>
            <a:pPr marL="0" indent="0" algn="just" eaLnBrk="1" hangingPunct="1">
              <a:spcBef>
                <a:spcPts val="600"/>
              </a:spcBef>
              <a:buNone/>
            </a:pPr>
            <a:endParaRPr lang="en-US" sz="1000" dirty="0" smtClean="0">
              <a:solidFill>
                <a:schemeClr val="tx1"/>
              </a:solidFill>
              <a:latin typeface="+mn-lt"/>
              <a:ea typeface="Times New Roman" pitchFamily="18" charset="0"/>
              <a:cs typeface="Arial" charset="0"/>
            </a:endParaRPr>
          </a:p>
          <a:p>
            <a:pPr algn="just" eaLnBrk="1" hangingPunct="1">
              <a:spcBef>
                <a:spcPts val="600"/>
              </a:spcBef>
              <a:buFont typeface="Arial" pitchFamily="34" charset="0"/>
              <a:buChar char="•"/>
            </a:pPr>
            <a:r>
              <a:rPr lang="en-US" sz="3400" dirty="0" smtClean="0">
                <a:solidFill>
                  <a:schemeClr val="tx1"/>
                </a:solidFill>
                <a:latin typeface="+mn-lt"/>
                <a:ea typeface="Times New Roman" pitchFamily="18" charset="0"/>
                <a:cs typeface="Arial" charset="0"/>
              </a:rPr>
              <a:t>Not just cognitive assessment.</a:t>
            </a:r>
          </a:p>
          <a:p>
            <a:pPr marL="0" indent="0" algn="just" eaLnBrk="1" hangingPunct="1">
              <a:spcBef>
                <a:spcPts val="600"/>
              </a:spcBef>
              <a:buNone/>
            </a:pPr>
            <a:endParaRPr lang="en-US" sz="1000" dirty="0" smtClean="0">
              <a:solidFill>
                <a:schemeClr val="tx1"/>
              </a:solidFill>
              <a:latin typeface="+mn-lt"/>
              <a:ea typeface="Times New Roman" pitchFamily="18" charset="0"/>
              <a:cs typeface="Arial" charset="0"/>
            </a:endParaRPr>
          </a:p>
          <a:p>
            <a:pPr algn="just" eaLnBrk="1" hangingPunct="1">
              <a:spcBef>
                <a:spcPts val="600"/>
              </a:spcBef>
              <a:buFont typeface="Arial" pitchFamily="34" charset="0"/>
              <a:buChar char="•"/>
            </a:pPr>
            <a:r>
              <a:rPr lang="en-US" sz="3400" dirty="0" smtClean="0">
                <a:solidFill>
                  <a:schemeClr val="tx1"/>
                </a:solidFill>
                <a:latin typeface="+mn-lt"/>
                <a:ea typeface="Times New Roman" pitchFamily="18" charset="0"/>
                <a:cs typeface="Arial" charset="0"/>
              </a:rPr>
              <a:t>Evaluates what it is meant to evaluate rather than being skewed by sensory, manual or speaking problems.</a:t>
            </a:r>
          </a:p>
          <a:p>
            <a:pPr algn="just" eaLnBrk="1" hangingPunct="1">
              <a:spcBef>
                <a:spcPts val="600"/>
              </a:spcBef>
              <a:buFont typeface="Arial" pitchFamily="34" charset="0"/>
              <a:buChar char="•"/>
            </a:pPr>
            <a:endParaRPr lang="en-US" sz="3600" dirty="0" smtClean="0">
              <a:solidFill>
                <a:schemeClr val="tx1"/>
              </a:solidFill>
              <a:latin typeface="+mn-lt"/>
              <a:ea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457200" y="914400"/>
            <a:ext cx="8305800" cy="4724400"/>
          </a:xfrm>
        </p:spPr>
        <p:txBody>
          <a:bodyPr/>
          <a:lstStyle/>
          <a:p>
            <a:pPr algn="just" eaLnBrk="1" hangingPunct="1">
              <a:spcBef>
                <a:spcPts val="600"/>
              </a:spcBef>
              <a:buFont typeface="Arial" pitchFamily="34" charset="0"/>
              <a:buChar char="•"/>
            </a:pPr>
            <a:r>
              <a:rPr lang="en-US" sz="3400" dirty="0" smtClean="0">
                <a:solidFill>
                  <a:schemeClr val="tx1"/>
                </a:solidFill>
                <a:latin typeface="+mn-lt"/>
                <a:ea typeface="Times New Roman" pitchFamily="18" charset="0"/>
                <a:cs typeface="Arial" charset="0"/>
              </a:rPr>
              <a:t>Assessed in all areas of suspected disability.</a:t>
            </a:r>
          </a:p>
          <a:p>
            <a:pPr marL="0" indent="0" algn="just" eaLnBrk="1" hangingPunct="1">
              <a:spcBef>
                <a:spcPts val="600"/>
              </a:spcBef>
              <a:buNone/>
            </a:pPr>
            <a:endParaRPr lang="en-US" sz="1000" dirty="0" smtClean="0">
              <a:solidFill>
                <a:schemeClr val="tx1"/>
              </a:solidFill>
              <a:latin typeface="+mn-lt"/>
              <a:ea typeface="Times New Roman" pitchFamily="18" charset="0"/>
              <a:cs typeface="Arial" charset="0"/>
            </a:endParaRPr>
          </a:p>
          <a:p>
            <a:pPr algn="just" eaLnBrk="1" hangingPunct="1">
              <a:spcBef>
                <a:spcPts val="600"/>
              </a:spcBef>
              <a:buFont typeface="Arial" pitchFamily="34" charset="0"/>
              <a:buChar char="•"/>
            </a:pPr>
            <a:r>
              <a:rPr lang="en-US" sz="3400" dirty="0" smtClean="0">
                <a:solidFill>
                  <a:schemeClr val="tx1"/>
                </a:solidFill>
                <a:latin typeface="+mn-lt"/>
                <a:ea typeface="Times New Roman" pitchFamily="18" charset="0"/>
                <a:cs typeface="Arial" charset="0"/>
              </a:rPr>
              <a:t>Health, vision, hearing, social &amp; emotional, general intelligence, academic performance, communication and motor abilities.</a:t>
            </a:r>
          </a:p>
          <a:p>
            <a:pPr algn="just" eaLnBrk="1" hangingPunct="1">
              <a:spcBef>
                <a:spcPts val="600"/>
              </a:spcBef>
              <a:buNone/>
            </a:pPr>
            <a:endParaRPr lang="en-US" sz="3600" dirty="0" smtClean="0">
              <a:solidFill>
                <a:schemeClr val="tx1"/>
              </a:solidFill>
              <a:latin typeface="+mn-lt"/>
              <a:ea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a:xfrm>
            <a:off x="457200" y="914400"/>
            <a:ext cx="8305800" cy="4953000"/>
          </a:xfrm>
        </p:spPr>
        <p:txBody>
          <a:bodyPr/>
          <a:lstStyle/>
          <a:p>
            <a:pPr algn="just" eaLnBrk="1" hangingPunct="1">
              <a:spcBef>
                <a:spcPts val="600"/>
              </a:spcBef>
              <a:buFont typeface="Arial" pitchFamily="34" charset="0"/>
              <a:buChar char="•"/>
            </a:pPr>
            <a:r>
              <a:rPr lang="en-US" sz="3400" dirty="0" smtClean="0">
                <a:solidFill>
                  <a:schemeClr val="tx1"/>
                </a:solidFill>
                <a:latin typeface="+mn-lt"/>
                <a:ea typeface="Times New Roman" pitchFamily="18" charset="0"/>
                <a:cs typeface="Arial" charset="0"/>
              </a:rPr>
              <a:t>Sufficiently comprehensive to identify all special education and related services needs, whether or not commonly linked to student’s disability.</a:t>
            </a:r>
          </a:p>
          <a:p>
            <a:pPr marL="0" indent="0" algn="just" eaLnBrk="1" hangingPunct="1">
              <a:spcBef>
                <a:spcPts val="600"/>
              </a:spcBef>
              <a:buNone/>
            </a:pPr>
            <a:endParaRPr lang="en-US" sz="1000" dirty="0" smtClean="0">
              <a:solidFill>
                <a:schemeClr val="tx1"/>
              </a:solidFill>
              <a:latin typeface="+mn-lt"/>
              <a:ea typeface="Times New Roman" pitchFamily="18" charset="0"/>
              <a:cs typeface="Arial" charset="0"/>
            </a:endParaRPr>
          </a:p>
          <a:p>
            <a:pPr algn="just" eaLnBrk="1" hangingPunct="1">
              <a:spcBef>
                <a:spcPts val="600"/>
              </a:spcBef>
              <a:buFont typeface="Arial" pitchFamily="34" charset="0"/>
              <a:buChar char="•"/>
            </a:pPr>
            <a:r>
              <a:rPr lang="en-US" sz="3400" dirty="0" smtClean="0">
                <a:solidFill>
                  <a:schemeClr val="tx1"/>
                </a:solidFill>
                <a:latin typeface="+mn-lt"/>
                <a:ea typeface="Times New Roman" pitchFamily="18" charset="0"/>
                <a:cs typeface="Arial" charset="0"/>
              </a:rPr>
              <a:t>Provide relevant information to determine educational needs of student.</a:t>
            </a:r>
          </a:p>
          <a:p>
            <a:pPr algn="just" eaLnBrk="1" hangingPunct="1">
              <a:spcBef>
                <a:spcPts val="600"/>
              </a:spcBef>
              <a:buNone/>
            </a:pPr>
            <a:endParaRPr lang="en-US" sz="3600" dirty="0" smtClean="0">
              <a:solidFill>
                <a:schemeClr val="tx1"/>
              </a:solidFill>
              <a:latin typeface="+mn-lt"/>
              <a:ea typeface="Times New Roman" pitchFamily="18" charset="0"/>
              <a:cs typeface="Arial" charset="0"/>
            </a:endParaRPr>
          </a:p>
          <a:p>
            <a:pPr algn="just" eaLnBrk="1" hangingPunct="1">
              <a:spcBef>
                <a:spcPts val="600"/>
              </a:spcBef>
              <a:buNone/>
            </a:pPr>
            <a:r>
              <a:rPr lang="en-US" sz="3600" dirty="0" smtClean="0">
                <a:solidFill>
                  <a:schemeClr val="tx1"/>
                </a:solidFill>
                <a:latin typeface="+mn-lt"/>
                <a:ea typeface="Times New Roman" pitchFamily="18" charset="0"/>
                <a:cs typeface="Arial" charset="0"/>
              </a:rPr>
              <a:t>Reg. 300.304.</a:t>
            </a: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400" y="533400"/>
            <a:ext cx="8077200" cy="2508379"/>
          </a:xfrm>
          <a:prstGeom prst="rect">
            <a:avLst/>
          </a:prstGeom>
        </p:spPr>
        <p:txBody>
          <a:bodyPr wrap="square">
            <a:spAutoFit/>
          </a:bodyPr>
          <a:lstStyle/>
          <a:p>
            <a:pPr algn="just" eaLnBrk="1" hangingPunct="1">
              <a:spcBef>
                <a:spcPts val="600"/>
              </a:spcBef>
            </a:pPr>
            <a:r>
              <a:rPr lang="en-US" sz="3200" dirty="0" smtClean="0">
                <a:latin typeface="+mn-lt"/>
                <a:ea typeface="Times New Roman" pitchFamily="18" charset="0"/>
                <a:cs typeface="Arial" charset="0"/>
              </a:rPr>
              <a:t>Even an incorrect disability diagnosis may be excused if the evaluation identifies educational needs and they are addressed in the IEP.</a:t>
            </a:r>
          </a:p>
          <a:p>
            <a:pPr algn="just" eaLnBrk="1" hangingPunct="1">
              <a:spcBef>
                <a:spcPts val="600"/>
              </a:spcBef>
              <a:buNone/>
            </a:pPr>
            <a:endParaRPr lang="en-US" dirty="0" smtClean="0">
              <a:ea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533400"/>
            <a:ext cx="7696200" cy="5924699"/>
          </a:xfrm>
          <a:prstGeom prst="rect">
            <a:avLst/>
          </a:prstGeom>
        </p:spPr>
        <p:txBody>
          <a:bodyPr wrap="square">
            <a:spAutoFit/>
          </a:bodyPr>
          <a:lstStyle/>
          <a:p>
            <a:pPr algn="just" eaLnBrk="1" hangingPunct="1">
              <a:spcBef>
                <a:spcPts val="600"/>
              </a:spcBef>
            </a:pPr>
            <a:r>
              <a:rPr lang="en-US" sz="3200" i="1" dirty="0" smtClean="0">
                <a:latin typeface="+mn-lt"/>
                <a:ea typeface="Times New Roman" pitchFamily="18" charset="0"/>
                <a:cs typeface="Arial" charset="0"/>
              </a:rPr>
              <a:t>Fort Osage R-1 School District v. B.S.</a:t>
            </a:r>
            <a:r>
              <a:rPr lang="en-US" sz="3200" dirty="0" smtClean="0">
                <a:latin typeface="+mn-lt"/>
                <a:ea typeface="Times New Roman" pitchFamily="18" charset="0"/>
                <a:cs typeface="Arial" charset="0"/>
              </a:rPr>
              <a:t>, </a:t>
            </a:r>
          </a:p>
          <a:p>
            <a:pPr algn="just" eaLnBrk="1" hangingPunct="1">
              <a:spcBef>
                <a:spcPts val="600"/>
              </a:spcBef>
            </a:pPr>
            <a:r>
              <a:rPr lang="en-US" sz="3200" dirty="0" smtClean="0">
                <a:latin typeface="+mn-lt"/>
                <a:ea typeface="Times New Roman" pitchFamily="18" charset="0"/>
                <a:cs typeface="Arial" charset="0"/>
              </a:rPr>
              <a:t>56 IDELR 282 (8th Cir 2011)</a:t>
            </a:r>
          </a:p>
          <a:p>
            <a:pPr algn="just" eaLnBrk="1" hangingPunct="1">
              <a:spcBef>
                <a:spcPts val="600"/>
              </a:spcBef>
            </a:pPr>
            <a:endParaRPr lang="en-US" sz="1000" dirty="0" smtClean="0">
              <a:latin typeface="+mn-lt"/>
              <a:ea typeface="Times New Roman" pitchFamily="18" charset="0"/>
              <a:cs typeface="Arial" charset="0"/>
            </a:endParaRPr>
          </a:p>
          <a:p>
            <a:pPr algn="just" eaLnBrk="1" hangingPunct="1">
              <a:spcBef>
                <a:spcPts val="1200"/>
              </a:spcBef>
            </a:pPr>
            <a:r>
              <a:rPr lang="en-US" sz="3200" dirty="0" smtClean="0">
                <a:latin typeface="+mn-lt"/>
                <a:ea typeface="Times New Roman" pitchFamily="18" charset="0"/>
                <a:cs typeface="Arial" charset="0"/>
              </a:rPr>
              <a:t>Student diagnosed at birth with Down’s Syndrome. At 3 years old, district evaluated and qualified as OHI.  Private evaluation at 9 years old identified student autistic.  Then district evaluation identified as OHI and autistic.  Parent sued claiming lack of FAPE because of incorrect eligibility.</a:t>
            </a:r>
          </a:p>
          <a:p>
            <a:pPr algn="just" eaLnBrk="1" hangingPunct="1">
              <a:spcBef>
                <a:spcPts val="600"/>
              </a:spcBef>
              <a:buNone/>
            </a:pPr>
            <a:endParaRPr lang="en-US" dirty="0" smtClean="0">
              <a:ea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1066800"/>
            <a:ext cx="7620000" cy="2015936"/>
          </a:xfrm>
          <a:prstGeom prst="rect">
            <a:avLst/>
          </a:prstGeom>
        </p:spPr>
        <p:txBody>
          <a:bodyPr wrap="square">
            <a:spAutoFit/>
          </a:bodyPr>
          <a:lstStyle/>
          <a:p>
            <a:pPr algn="just" eaLnBrk="1" hangingPunct="1">
              <a:spcBef>
                <a:spcPts val="600"/>
              </a:spcBef>
            </a:pPr>
            <a:r>
              <a:rPr lang="en-US" sz="3200" dirty="0" smtClean="0">
                <a:latin typeface="+mn-lt"/>
                <a:ea typeface="Times New Roman" pitchFamily="18" charset="0"/>
                <a:cs typeface="Arial" charset="0"/>
              </a:rPr>
              <a:t>Focus at every level was not whether he should have been labeled autistic, but the nature of his IEP.</a:t>
            </a:r>
          </a:p>
          <a:p>
            <a:pPr algn="just" eaLnBrk="1" hangingPunct="1">
              <a:spcBef>
                <a:spcPts val="600"/>
              </a:spcBef>
              <a:buNone/>
            </a:pPr>
            <a:endParaRPr lang="en-US" dirty="0" smtClean="0">
              <a:ea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838200"/>
            <a:ext cx="7696200" cy="2554545"/>
          </a:xfrm>
          <a:prstGeom prst="rect">
            <a:avLst/>
          </a:prstGeom>
        </p:spPr>
        <p:txBody>
          <a:bodyPr wrap="square">
            <a:spAutoFit/>
          </a:bodyPr>
          <a:lstStyle/>
          <a:p>
            <a:pPr algn="just" eaLnBrk="1" hangingPunct="1">
              <a:spcBef>
                <a:spcPts val="600"/>
              </a:spcBef>
              <a:buNone/>
            </a:pPr>
            <a:r>
              <a:rPr lang="en-US" sz="3200" dirty="0" smtClean="0">
                <a:latin typeface="+mn-lt"/>
                <a:ea typeface="Times New Roman" pitchFamily="18" charset="0"/>
                <a:cs typeface="Arial" charset="0"/>
              </a:rPr>
              <a:t>Each year, IEP focused on current educational status, had meaningful goals and many resources to help student.  He had progressed.  Negative behaviors had stopped after first FBA &amp; BIP.</a:t>
            </a: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609600"/>
            <a:ext cx="7239000" cy="4478149"/>
          </a:xfrm>
          <a:prstGeom prst="rect">
            <a:avLst/>
          </a:prstGeom>
        </p:spPr>
        <p:txBody>
          <a:bodyPr wrap="square">
            <a:spAutoFit/>
          </a:bodyPr>
          <a:lstStyle/>
          <a:p>
            <a:pPr algn="just" eaLnBrk="1" hangingPunct="1">
              <a:spcBef>
                <a:spcPts val="600"/>
              </a:spcBef>
            </a:pPr>
            <a:r>
              <a:rPr lang="en-US" sz="3200" dirty="0" smtClean="0">
                <a:latin typeface="+mn-lt"/>
                <a:ea typeface="Times New Roman" pitchFamily="18" charset="0"/>
                <a:cs typeface="Arial" charset="0"/>
              </a:rPr>
              <a:t>“Given the IDEA’s strong emphasis on identifying a disabled child’s specific needs and addressing them, we believe that the particular disability diagnosis affixed to a child in an IEP will, in many cases, be substantially immaterial because the IEP will be tailored to the child’s specific needs.</a:t>
            </a:r>
          </a:p>
          <a:p>
            <a:pPr algn="just" eaLnBrk="1" hangingPunct="1">
              <a:spcBef>
                <a:spcPts val="600"/>
              </a:spcBef>
              <a:buNone/>
            </a:pPr>
            <a:endParaRPr lang="en-US" dirty="0" smtClean="0">
              <a:ea typeface="Times New Roman" pitchFamily="18" charset="0"/>
              <a:cs typeface="Arial"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amp;H Template">
  <a:themeElements>
    <a:clrScheme name="Custom 1">
      <a:dk1>
        <a:srgbClr val="00467F"/>
      </a:dk1>
      <a:lt1>
        <a:srgbClr val="EAEAEA"/>
      </a:lt1>
      <a:dk2>
        <a:srgbClr val="00467F"/>
      </a:dk2>
      <a:lt2>
        <a:srgbClr val="EBD189"/>
      </a:lt2>
      <a:accent1>
        <a:srgbClr val="FCAB40"/>
      </a:accent1>
      <a:accent2>
        <a:srgbClr val="555BAD"/>
      </a:accent2>
      <a:accent3>
        <a:srgbClr val="AAAABE"/>
      </a:accent3>
      <a:accent4>
        <a:srgbClr val="C8C8C8"/>
      </a:accent4>
      <a:accent5>
        <a:srgbClr val="FDD2AF"/>
      </a:accent5>
      <a:accent6>
        <a:srgbClr val="4C529C"/>
      </a:accent6>
      <a:hlink>
        <a:srgbClr val="B97C01"/>
      </a:hlink>
      <a:folHlink>
        <a:srgbClr val="CCFF33"/>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Arial Narrow" pitchFamily="34" charset="0"/>
            <a:cs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Arial Narrow" pitchFamily="34" charset="0"/>
            <a:cs typeface="Times New Roman" pitchFamily="18" charset="0"/>
          </a:defRPr>
        </a:defPPr>
      </a:lstStyle>
    </a:lnDef>
  </a:objectDefaults>
  <a:extraClrSchemeLst>
    <a:extraClrScheme>
      <a:clrScheme name="Factory 1">
        <a:dk1>
          <a:srgbClr val="000054"/>
        </a:dk1>
        <a:lt1>
          <a:srgbClr val="EAEAEA"/>
        </a:lt1>
        <a:dk2>
          <a:srgbClr val="00007A"/>
        </a:dk2>
        <a:lt2>
          <a:srgbClr val="EBD189"/>
        </a:lt2>
        <a:accent1>
          <a:srgbClr val="FCAB40"/>
        </a:accent1>
        <a:accent2>
          <a:srgbClr val="555BAD"/>
        </a:accent2>
        <a:accent3>
          <a:srgbClr val="AAAABE"/>
        </a:accent3>
        <a:accent4>
          <a:srgbClr val="C8C8C8"/>
        </a:accent4>
        <a:accent5>
          <a:srgbClr val="FDD2AF"/>
        </a:accent5>
        <a:accent6>
          <a:srgbClr val="4C529C"/>
        </a:accent6>
        <a:hlink>
          <a:srgbClr val="B97C01"/>
        </a:hlink>
        <a:folHlink>
          <a:srgbClr val="CCFF33"/>
        </a:folHlink>
      </a:clrScheme>
      <a:clrMap bg1="dk2" tx1="lt1" bg2="dk1" tx2="lt2" accent1="accent1" accent2="accent2" accent3="accent3" accent4="accent4" accent5="accent5" accent6="accent6" hlink="hlink" folHlink="folHlink"/>
    </a:extraClrScheme>
    <a:extraClrScheme>
      <a:clrScheme name="Factory 2">
        <a:dk1>
          <a:srgbClr val="000000"/>
        </a:dk1>
        <a:lt1>
          <a:srgbClr val="FFFFCC"/>
        </a:lt1>
        <a:dk2>
          <a:srgbClr val="993300"/>
        </a:dk2>
        <a:lt2>
          <a:srgbClr val="EDE1AF"/>
        </a:lt2>
        <a:accent1>
          <a:srgbClr val="CAC0E2"/>
        </a:accent1>
        <a:accent2>
          <a:srgbClr val="DFC977"/>
        </a:accent2>
        <a:accent3>
          <a:srgbClr val="FFFFE2"/>
        </a:accent3>
        <a:accent4>
          <a:srgbClr val="000000"/>
        </a:accent4>
        <a:accent5>
          <a:srgbClr val="E1DCEE"/>
        </a:accent5>
        <a:accent6>
          <a:srgbClr val="CAB66B"/>
        </a:accent6>
        <a:hlink>
          <a:srgbClr val="660033"/>
        </a:hlink>
        <a:folHlink>
          <a:srgbClr val="993366"/>
        </a:folHlink>
      </a:clrScheme>
      <a:clrMap bg1="lt1" tx1="dk1" bg2="lt2" tx2="dk2" accent1="accent1" accent2="accent2" accent3="accent3" accent4="accent4" accent5="accent5" accent6="accent6" hlink="hlink" folHlink="folHlink"/>
    </a:extraClrScheme>
    <a:extraClrScheme>
      <a:clrScheme name="Factory 3">
        <a:dk1>
          <a:srgbClr val="000000"/>
        </a:dk1>
        <a:lt1>
          <a:srgbClr val="FFFFFF"/>
        </a:lt1>
        <a:dk2>
          <a:srgbClr val="000000"/>
        </a:dk2>
        <a:lt2>
          <a:srgbClr val="EAEAEA"/>
        </a:lt2>
        <a:accent1>
          <a:srgbClr val="DDDDDD"/>
        </a:accent1>
        <a:accent2>
          <a:srgbClr val="B2B2B2"/>
        </a:accent2>
        <a:accent3>
          <a:srgbClr val="FFFFFF"/>
        </a:accent3>
        <a:accent4>
          <a:srgbClr val="000000"/>
        </a:accent4>
        <a:accent5>
          <a:srgbClr val="EBEBEB"/>
        </a:accent5>
        <a:accent6>
          <a:srgbClr val="A1A1A1"/>
        </a:accent6>
        <a:hlink>
          <a:srgbClr val="4D4D4D"/>
        </a:hlink>
        <a:folHlink>
          <a:srgbClr val="969696"/>
        </a:folHlink>
      </a:clrScheme>
      <a:clrMap bg1="lt1" tx1="dk1" bg2="lt2" tx2="dk2" accent1="accent1" accent2="accent2" accent3="accent3" accent4="accent4" accent5="accent5" accent6="accent6" hlink="hlink" folHlink="folHlink"/>
    </a:extraClrScheme>
    <a:extraClrScheme>
      <a:clrScheme name="Factory 4">
        <a:dk1>
          <a:srgbClr val="481800"/>
        </a:dk1>
        <a:lt1>
          <a:srgbClr val="EAEAEA"/>
        </a:lt1>
        <a:dk2>
          <a:srgbClr val="762700"/>
        </a:dk2>
        <a:lt2>
          <a:srgbClr val="EBD189"/>
        </a:lt2>
        <a:accent1>
          <a:srgbClr val="FCAB40"/>
        </a:accent1>
        <a:accent2>
          <a:srgbClr val="AD717F"/>
        </a:accent2>
        <a:accent3>
          <a:srgbClr val="BDACAA"/>
        </a:accent3>
        <a:accent4>
          <a:srgbClr val="C8C8C8"/>
        </a:accent4>
        <a:accent5>
          <a:srgbClr val="FDD2AF"/>
        </a:accent5>
        <a:accent6>
          <a:srgbClr val="9C6672"/>
        </a:accent6>
        <a:hlink>
          <a:srgbClr val="FFFF99"/>
        </a:hlink>
        <a:folHlink>
          <a:srgbClr val="CC9900"/>
        </a:folHlink>
      </a:clrScheme>
      <a:clrMap bg1="dk2" tx1="lt1" bg2="dk1" tx2="lt2" accent1="accent1" accent2="accent2" accent3="accent3" accent4="accent4" accent5="accent5" accent6="accent6" hlink="hlink" folHlink="folHlink"/>
    </a:extraClrScheme>
    <a:extraClrScheme>
      <a:clrScheme name="Factory 5">
        <a:dk1>
          <a:srgbClr val="330066"/>
        </a:dk1>
        <a:lt1>
          <a:srgbClr val="EAEAEA"/>
        </a:lt1>
        <a:dk2>
          <a:srgbClr val="4E009C"/>
        </a:dk2>
        <a:lt2>
          <a:srgbClr val="EBD189"/>
        </a:lt2>
        <a:accent1>
          <a:srgbClr val="FCAB40"/>
        </a:accent1>
        <a:accent2>
          <a:srgbClr val="8871BB"/>
        </a:accent2>
        <a:accent3>
          <a:srgbClr val="B2AACB"/>
        </a:accent3>
        <a:accent4>
          <a:srgbClr val="C8C8C8"/>
        </a:accent4>
        <a:accent5>
          <a:srgbClr val="FDD2AF"/>
        </a:accent5>
        <a:accent6>
          <a:srgbClr val="7B66A9"/>
        </a:accent6>
        <a:hlink>
          <a:srgbClr val="99CC00"/>
        </a:hlink>
        <a:folHlink>
          <a:srgbClr val="808000"/>
        </a:folHlink>
      </a:clrScheme>
      <a:clrMap bg1="dk2" tx1="lt1" bg2="dk1" tx2="lt2" accent1="accent1" accent2="accent2" accent3="accent3" accent4="accent4" accent5="accent5" accent6="accent6" hlink="hlink" folHlink="folHlink"/>
    </a:extraClrScheme>
    <a:extraClrScheme>
      <a:clrScheme name="Factory 6">
        <a:dk1>
          <a:srgbClr val="454425"/>
        </a:dk1>
        <a:lt1>
          <a:srgbClr val="EAEAEA"/>
        </a:lt1>
        <a:dk2>
          <a:srgbClr val="4D6A2A"/>
        </a:dk2>
        <a:lt2>
          <a:srgbClr val="EBD189"/>
        </a:lt2>
        <a:accent1>
          <a:srgbClr val="FCAB40"/>
        </a:accent1>
        <a:accent2>
          <a:srgbClr val="A59E79"/>
        </a:accent2>
        <a:accent3>
          <a:srgbClr val="B2B9AC"/>
        </a:accent3>
        <a:accent4>
          <a:srgbClr val="C8C8C8"/>
        </a:accent4>
        <a:accent5>
          <a:srgbClr val="FDD2AF"/>
        </a:accent5>
        <a:accent6>
          <a:srgbClr val="958F6D"/>
        </a:accent6>
        <a:hlink>
          <a:srgbClr val="FFCC00"/>
        </a:hlink>
        <a:folHlink>
          <a:srgbClr val="CCCC00"/>
        </a:folHlink>
      </a:clrScheme>
      <a:clrMap bg1="dk2" tx1="lt1" bg2="dk1" tx2="lt2" accent1="accent1" accent2="accent2" accent3="accent3" accent4="accent4" accent5="accent5" accent6="accent6" hlink="hlink" folHlink="folHlink"/>
    </a:extraClrScheme>
    <a:extraClrScheme>
      <a:clrScheme name="Factory 7">
        <a:dk1>
          <a:srgbClr val="3C2924"/>
        </a:dk1>
        <a:lt1>
          <a:srgbClr val="EAEAEA"/>
        </a:lt1>
        <a:dk2>
          <a:srgbClr val="0D0A46"/>
        </a:dk2>
        <a:lt2>
          <a:srgbClr val="EBD189"/>
        </a:lt2>
        <a:accent1>
          <a:srgbClr val="FCAB40"/>
        </a:accent1>
        <a:accent2>
          <a:srgbClr val="633D4E"/>
        </a:accent2>
        <a:accent3>
          <a:srgbClr val="AAAAB0"/>
        </a:accent3>
        <a:accent4>
          <a:srgbClr val="C8C8C8"/>
        </a:accent4>
        <a:accent5>
          <a:srgbClr val="FDD2AF"/>
        </a:accent5>
        <a:accent6>
          <a:srgbClr val="593646"/>
        </a:accent6>
        <a:hlink>
          <a:srgbClr val="FFCC66"/>
        </a:hlink>
        <a:folHlink>
          <a:srgbClr val="99CC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T&amp;H Template</Template>
  <TotalTime>4551</TotalTime>
  <Words>5034</Words>
  <Application>Microsoft Office PowerPoint</Application>
  <PresentationFormat>On-screen Show (4:3)</PresentationFormat>
  <Paragraphs>580</Paragraphs>
  <Slides>151</Slides>
  <Notes>86</Notes>
  <HiddenSlides>0</HiddenSlides>
  <MMClips>0</MMClips>
  <ScaleCrop>false</ScaleCrop>
  <HeadingPairs>
    <vt:vector size="4" baseType="variant">
      <vt:variant>
        <vt:lpstr>Theme</vt:lpstr>
      </vt:variant>
      <vt:variant>
        <vt:i4>1</vt:i4>
      </vt:variant>
      <vt:variant>
        <vt:lpstr>Slide Titles</vt:lpstr>
      </vt:variant>
      <vt:variant>
        <vt:i4>151</vt:i4>
      </vt:variant>
    </vt:vector>
  </HeadingPairs>
  <TitlesOfParts>
    <vt:vector size="152" baseType="lpstr">
      <vt:lpstr>T&amp;H Template</vt:lpstr>
      <vt:lpstr>PowerPoint Presentation</vt:lpstr>
      <vt:lpstr>WHAT IS THE PURPOSE OF AN IDEA EVALUATION?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Parent consent</vt:lpstr>
      <vt:lpstr>PowerPoint Presentation</vt:lpstr>
      <vt:lpstr>PowerPoint Presentation</vt:lpstr>
      <vt:lpstr>PowerPoint Presentation</vt:lpstr>
      <vt:lpstr>PowerPoint Presentation</vt:lpstr>
      <vt:lpstr>PowerPoint Presentation</vt:lpstr>
      <vt:lpstr>WHAT IS “INFORMED CONSENT”?</vt:lpstr>
      <vt:lpstr>PowerPoint Presentation</vt:lpstr>
      <vt:lpstr>WHAT are reasonable efforts to obtain INFORMED CONSENT?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If parent does not consent to an initial assessment, district may but is not required to request a due process hearing to override lack of consent.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 ARE THE REQUIREMENTS FOR an evaluation?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REEVALUATIONS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EVALUATIONS TO END SERVICES</vt:lpstr>
      <vt:lpstr>PowerPoint Presentation</vt:lpstr>
      <vt:lpstr>PowerPoint Presentation</vt:lpstr>
      <vt:lpstr>PowerPoint Presentation</vt:lpstr>
      <vt:lpstr>PowerPoint Presentation</vt:lpstr>
      <vt:lpstr>PowerPoint Presentation</vt:lpstr>
      <vt:lpstr>Lessons learned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Base>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Laura Speer</dc:creator>
  <cp:lastModifiedBy>Pat Harrington</cp:lastModifiedBy>
  <cp:revision>363</cp:revision>
  <cp:lastPrinted>2014-05-23T17:24:59Z</cp:lastPrinted>
  <dcterms:created xsi:type="dcterms:W3CDTF">2003-08-12T16:38:20Z</dcterms:created>
  <dcterms:modified xsi:type="dcterms:W3CDTF">2014-05-23T17:29:54Z</dcterms:modified>
</cp:coreProperties>
</file>